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Open Sans Bold" charset="1" panose="00000000000000000000"/>
      <p:regular r:id="rId45"/>
    </p:embeddedFont>
    <p:embeddedFont>
      <p:font typeface="Open Sans" charset="1" panose="00000000000000000000"/>
      <p:regular r:id="rId46"/>
    </p:embeddedFont>
    <p:embeddedFont>
      <p:font typeface="Canva Sans" charset="1" panose="020B0503030501040103"/>
      <p:regular r:id="rId47"/>
    </p:embeddedFont>
    <p:embeddedFont>
      <p:font typeface="Canva Sans Bold" charset="1" panose="020B0803030501040103"/>
      <p:regular r:id="rId48"/>
    </p:embeddedFont>
    <p:embeddedFont>
      <p:font typeface="Open Sauce" charset="1" panose="00000500000000000000"/>
      <p:regular r:id="rId49"/>
    </p:embeddedFont>
    <p:embeddedFont>
      <p:font typeface="Poppins Medium Bold" charset="1" panose="02000000000000000000"/>
      <p:regular r:id="rId50"/>
    </p:embeddedFont>
    <p:embeddedFont>
      <p:font typeface="HK Grotesk Medium" charset="1" panose="000006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9.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5.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6.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2.png" Type="http://schemas.openxmlformats.org/officeDocument/2006/relationships/image"/><Relationship Id="rId6" Target="../media/image21.png" Type="http://schemas.openxmlformats.org/officeDocument/2006/relationships/image"/><Relationship Id="rId7" Target="../media/image4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185355" y="2679964"/>
            <a:ext cx="7760386" cy="4629328"/>
          </a:xfrm>
          <a:prstGeom prst="rect">
            <a:avLst/>
          </a:prstGeom>
        </p:spPr>
        <p:txBody>
          <a:bodyPr anchor="t" rtlCol="false" tIns="0" lIns="0" bIns="0" rIns="0">
            <a:spAutoFit/>
          </a:bodyPr>
          <a:lstStyle/>
          <a:p>
            <a:pPr algn="l">
              <a:lnSpc>
                <a:spcPts val="12129"/>
              </a:lnSpc>
            </a:pPr>
            <a:r>
              <a:rPr lang="en-US" b="true" sz="10734">
                <a:solidFill>
                  <a:srgbClr val="FFFFFF"/>
                </a:solidFill>
                <a:latin typeface="Open Sans Bold"/>
                <a:ea typeface="Open Sans Bold"/>
                <a:cs typeface="Open Sans Bold"/>
                <a:sym typeface="Open Sans Bold"/>
              </a:rPr>
              <a:t>SMART HOME ADVISOR</a:t>
            </a:r>
          </a:p>
        </p:txBody>
      </p:sp>
      <p:sp>
        <p:nvSpPr>
          <p:cNvPr name="TextBox 7" id="7"/>
          <p:cNvSpPr txBox="true"/>
          <p:nvPr/>
        </p:nvSpPr>
        <p:spPr>
          <a:xfrm rot="0">
            <a:off x="17778985" y="8841506"/>
            <a:ext cx="420513"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576993" y="2593010"/>
            <a:ext cx="5972326" cy="5800598"/>
          </a:xfrm>
          <a:custGeom>
            <a:avLst/>
            <a:gdLst/>
            <a:ahLst/>
            <a:cxnLst/>
            <a:rect r="r" b="b" t="t" l="l"/>
            <a:pathLst>
              <a:path h="5800598" w="5972326">
                <a:moveTo>
                  <a:pt x="0" y="0"/>
                </a:moveTo>
                <a:lnTo>
                  <a:pt x="5972326" y="0"/>
                </a:lnTo>
                <a:lnTo>
                  <a:pt x="5972326" y="5800598"/>
                </a:lnTo>
                <a:lnTo>
                  <a:pt x="0" y="5800598"/>
                </a:lnTo>
                <a:lnTo>
                  <a:pt x="0" y="0"/>
                </a:lnTo>
                <a:close/>
              </a:path>
            </a:pathLst>
          </a:custGeom>
          <a:blipFill>
            <a:blip r:embed="rId2"/>
            <a:stretch>
              <a:fillRect l="0" t="0" r="0" b="0"/>
            </a:stretch>
          </a:blipFill>
        </p:spPr>
      </p:sp>
      <p:sp>
        <p:nvSpPr>
          <p:cNvPr name="Freeform 3" id="3"/>
          <p:cNvSpPr/>
          <p:nvPr/>
        </p:nvSpPr>
        <p:spPr>
          <a:xfrm flipH="false" flipV="false" rot="0">
            <a:off x="8199211" y="2593010"/>
            <a:ext cx="9060089" cy="5546711"/>
          </a:xfrm>
          <a:custGeom>
            <a:avLst/>
            <a:gdLst/>
            <a:ahLst/>
            <a:cxnLst/>
            <a:rect r="r" b="b" t="t" l="l"/>
            <a:pathLst>
              <a:path h="5546711" w="9060089">
                <a:moveTo>
                  <a:pt x="0" y="0"/>
                </a:moveTo>
                <a:lnTo>
                  <a:pt x="9060089" y="0"/>
                </a:lnTo>
                <a:lnTo>
                  <a:pt x="9060089" y="5546711"/>
                </a:lnTo>
                <a:lnTo>
                  <a:pt x="0" y="5546711"/>
                </a:lnTo>
                <a:lnTo>
                  <a:pt x="0" y="0"/>
                </a:lnTo>
                <a:close/>
              </a:path>
            </a:pathLst>
          </a:custGeom>
          <a:blipFill>
            <a:blip r:embed="rId3"/>
            <a:stretch>
              <a:fillRect l="0" t="0" r="0" b="0"/>
            </a:stretch>
          </a:blipFill>
        </p:spPr>
      </p:sp>
      <p:sp>
        <p:nvSpPr>
          <p:cNvPr name="TextBox 4" id="4"/>
          <p:cNvSpPr txBox="true"/>
          <p:nvPr/>
        </p:nvSpPr>
        <p:spPr>
          <a:xfrm rot="0">
            <a:off x="9973102" y="1704530"/>
            <a:ext cx="5075743" cy="888480"/>
          </a:xfrm>
          <a:prstGeom prst="rect">
            <a:avLst/>
          </a:prstGeom>
        </p:spPr>
        <p:txBody>
          <a:bodyPr anchor="t" rtlCol="false" tIns="0" lIns="0" bIns="0" rIns="0">
            <a:spAutoFit/>
          </a:bodyPr>
          <a:lstStyle/>
          <a:p>
            <a:pPr algn="ctr">
              <a:lnSpc>
                <a:spcPts val="7203"/>
              </a:lnSpc>
            </a:pPr>
            <a:r>
              <a:rPr lang="en-US" sz="5145">
                <a:solidFill>
                  <a:srgbClr val="FFFFFF"/>
                </a:solidFill>
                <a:latin typeface="Canva Sans"/>
                <a:ea typeface="Canva Sans"/>
                <a:cs typeface="Canva Sans"/>
                <a:sym typeface="Canva Sans"/>
              </a:rPr>
              <a:t>New Warehouse</a:t>
            </a:r>
          </a:p>
        </p:txBody>
      </p:sp>
      <p:sp>
        <p:nvSpPr>
          <p:cNvPr name="TextBox 5" id="5"/>
          <p:cNvSpPr txBox="true"/>
          <p:nvPr/>
        </p:nvSpPr>
        <p:spPr>
          <a:xfrm rot="0">
            <a:off x="2130872" y="1705915"/>
            <a:ext cx="486456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ea typeface="Canva Sans"/>
                <a:cs typeface="Canva Sans"/>
                <a:sym typeface="Canva Sans"/>
              </a:rPr>
              <a:t>Old Warehouse</a:t>
            </a:r>
          </a:p>
        </p:txBody>
      </p:sp>
      <p:sp>
        <p:nvSpPr>
          <p:cNvPr name="Freeform 6" id="6"/>
          <p:cNvSpPr/>
          <p:nvPr/>
        </p:nvSpPr>
        <p:spPr>
          <a:xfrm flipH="false" flipV="false" rot="-9088749">
            <a:off x="-923081" y="-2108407"/>
            <a:ext cx="3903561" cy="3698625"/>
          </a:xfrm>
          <a:custGeom>
            <a:avLst/>
            <a:gdLst/>
            <a:ahLst/>
            <a:cxnLst/>
            <a:rect r="r" b="b" t="t" l="l"/>
            <a:pathLst>
              <a:path h="3698625" w="3903561">
                <a:moveTo>
                  <a:pt x="0" y="0"/>
                </a:moveTo>
                <a:lnTo>
                  <a:pt x="3903562" y="0"/>
                </a:lnTo>
                <a:lnTo>
                  <a:pt x="3903562" y="3698624"/>
                </a:lnTo>
                <a:lnTo>
                  <a:pt x="0" y="3698624"/>
                </a:lnTo>
                <a:lnTo>
                  <a:pt x="0" y="0"/>
                </a:lnTo>
                <a:close/>
              </a:path>
            </a:pathLst>
          </a:custGeom>
          <a:blipFill>
            <a:blip r:embed="rId4"/>
            <a:stretch>
              <a:fillRect l="0" t="0" r="0" b="0"/>
            </a:stretch>
          </a:blipFill>
        </p:spPr>
      </p:sp>
      <p:sp>
        <p:nvSpPr>
          <p:cNvPr name="Freeform 7" id="7"/>
          <p:cNvSpPr/>
          <p:nvPr/>
        </p:nvSpPr>
        <p:spPr>
          <a:xfrm flipH="false" flipV="false" rot="-189598">
            <a:off x="16069743" y="7913264"/>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4"/>
            <a:stretch>
              <a:fillRect l="0" t="0" r="0" b="0"/>
            </a:stretch>
          </a:blipFill>
        </p:spPr>
      </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10</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7676876" y="1028700"/>
            <a:ext cx="3744201" cy="8914765"/>
          </a:xfrm>
          <a:custGeom>
            <a:avLst/>
            <a:gdLst/>
            <a:ahLst/>
            <a:cxnLst/>
            <a:rect r="r" b="b" t="t" l="l"/>
            <a:pathLst>
              <a:path h="8914765" w="3744201">
                <a:moveTo>
                  <a:pt x="0" y="0"/>
                </a:moveTo>
                <a:lnTo>
                  <a:pt x="3744201" y="0"/>
                </a:lnTo>
                <a:lnTo>
                  <a:pt x="3744201" y="8914765"/>
                </a:lnTo>
                <a:lnTo>
                  <a:pt x="0" y="8914765"/>
                </a:lnTo>
                <a:lnTo>
                  <a:pt x="0" y="0"/>
                </a:lnTo>
                <a:close/>
              </a:path>
            </a:pathLst>
          </a:custGeom>
          <a:blipFill>
            <a:blip r:embed="rId2"/>
            <a:stretch>
              <a:fillRect l="0" t="0" r="0" b="0"/>
            </a:stretch>
          </a:blipFill>
        </p:spPr>
      </p:sp>
      <p:sp>
        <p:nvSpPr>
          <p:cNvPr name="TextBox 3" id="3"/>
          <p:cNvSpPr txBox="true"/>
          <p:nvPr/>
        </p:nvSpPr>
        <p:spPr>
          <a:xfrm rot="0">
            <a:off x="558735" y="619442"/>
            <a:ext cx="6460539" cy="89814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Now that the warehouse is ready, we shall start by building the data pipelines, we started by building an initial data pipeline that will run once and only once to extract everything from the website, and another incremental data pipeline that will work daily to extract data.</a:t>
            </a:r>
          </a:p>
          <a:p>
            <a:pPr algn="l">
              <a:lnSpc>
                <a:spcPts val="4759"/>
              </a:lnSpc>
            </a:pPr>
          </a:p>
          <a:p>
            <a:pPr algn="l">
              <a:lnSpc>
                <a:spcPts val="4759"/>
              </a:lnSpc>
            </a:pPr>
            <a:r>
              <a:rPr lang="en-US" sz="3399">
                <a:solidFill>
                  <a:srgbClr val="FFFFFF"/>
                </a:solidFill>
                <a:latin typeface="Canva Sans"/>
                <a:ea typeface="Canva Sans"/>
                <a:cs typeface="Canva Sans"/>
                <a:sym typeface="Canva Sans"/>
              </a:rPr>
              <a:t>These pipelines are mostly similar but with a few minor changes that we will be explaining later.</a:t>
            </a:r>
          </a:p>
        </p:txBody>
      </p:sp>
      <p:sp>
        <p:nvSpPr>
          <p:cNvPr name="TextBox 4" id="4"/>
          <p:cNvSpPr txBox="true"/>
          <p:nvPr/>
        </p:nvSpPr>
        <p:spPr>
          <a:xfrm rot="0">
            <a:off x="12278473" y="362585"/>
            <a:ext cx="429166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incremental Pipeline</a:t>
            </a:r>
          </a:p>
        </p:txBody>
      </p:sp>
      <p:sp>
        <p:nvSpPr>
          <p:cNvPr name="TextBox 5" id="5"/>
          <p:cNvSpPr txBox="true"/>
          <p:nvPr/>
        </p:nvSpPr>
        <p:spPr>
          <a:xfrm rot="0">
            <a:off x="8077472" y="448310"/>
            <a:ext cx="294300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initial Pipeline</a:t>
            </a:r>
          </a:p>
        </p:txBody>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Freeform 7" id="7"/>
          <p:cNvSpPr/>
          <p:nvPr/>
        </p:nvSpPr>
        <p:spPr>
          <a:xfrm flipH="false" flipV="false" rot="0">
            <a:off x="12953368" y="1028700"/>
            <a:ext cx="2941872" cy="8914765"/>
          </a:xfrm>
          <a:custGeom>
            <a:avLst/>
            <a:gdLst/>
            <a:ahLst/>
            <a:cxnLst/>
            <a:rect r="r" b="b" t="t" l="l"/>
            <a:pathLst>
              <a:path h="8914765" w="2941872">
                <a:moveTo>
                  <a:pt x="0" y="0"/>
                </a:moveTo>
                <a:lnTo>
                  <a:pt x="2941872" y="0"/>
                </a:lnTo>
                <a:lnTo>
                  <a:pt x="2941872" y="8914765"/>
                </a:lnTo>
                <a:lnTo>
                  <a:pt x="0" y="8914765"/>
                </a:lnTo>
                <a:lnTo>
                  <a:pt x="0" y="0"/>
                </a:lnTo>
                <a:close/>
              </a:path>
            </a:pathLst>
          </a:custGeom>
          <a:blipFill>
            <a:blip r:embed="rId4"/>
            <a:stretch>
              <a:fillRect l="0" t="0" r="0" b="0"/>
            </a:stretch>
          </a:blipFill>
        </p:spPr>
      </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11</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919480"/>
            <a:ext cx="10820773" cy="838136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To start the pipeline, we will need to extract the data using web scraping.</a:t>
            </a:r>
          </a:p>
          <a:p>
            <a:pPr algn="l">
              <a:lnSpc>
                <a:spcPts val="4759"/>
              </a:lnSpc>
            </a:pPr>
          </a:p>
          <a:p>
            <a:pPr algn="l">
              <a:lnSpc>
                <a:spcPts val="4759"/>
              </a:lnSpc>
            </a:pPr>
            <a:r>
              <a:rPr lang="en-US" sz="3399">
                <a:solidFill>
                  <a:srgbClr val="FFFFFF"/>
                </a:solidFill>
                <a:latin typeface="Canva Sans"/>
                <a:ea typeface="Canva Sans"/>
                <a:cs typeface="Canva Sans"/>
                <a:sym typeface="Canva Sans"/>
              </a:rPr>
              <a:t>Web scraping is pulling data from the web using bots or scripts, for our pipeline we used bs4 to extract the data. We used bs4 because It’s lightweight and fits the needs of our project with no extra unnecessary features.</a:t>
            </a:r>
          </a:p>
          <a:p>
            <a:pPr algn="l">
              <a:lnSpc>
                <a:spcPts val="4759"/>
              </a:lnSpc>
            </a:pPr>
          </a:p>
          <a:p>
            <a:pPr algn="l">
              <a:lnSpc>
                <a:spcPts val="4759"/>
              </a:lnSpc>
            </a:pPr>
            <a:r>
              <a:rPr lang="en-US" sz="3399">
                <a:solidFill>
                  <a:srgbClr val="FFFFFF"/>
                </a:solidFill>
                <a:latin typeface="Canva Sans"/>
                <a:ea typeface="Canva Sans"/>
                <a:cs typeface="Canva Sans"/>
                <a:sym typeface="Canva Sans"/>
              </a:rPr>
              <a:t>The web scraping script starts by pulling listings from the real estate tab from opensooq.com, the initial pipeline will pull everything out there but for our incremental pipeline, it will only pull the newest 1000 listings.</a:t>
            </a:r>
          </a:p>
        </p:txBody>
      </p:sp>
      <p:sp>
        <p:nvSpPr>
          <p:cNvPr name="Freeform 3" id="3"/>
          <p:cNvSpPr/>
          <p:nvPr/>
        </p:nvSpPr>
        <p:spPr>
          <a:xfrm flipH="false" flipV="false" rot="0">
            <a:off x="11849473" y="2254469"/>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2"/>
            <a:stretch>
              <a:fillRect l="0" t="0" r="0" b="0"/>
            </a:stretch>
          </a:blipFill>
        </p:spPr>
      </p:sp>
      <p:sp>
        <p:nvSpPr>
          <p:cNvPr name="Freeform 4" id="4"/>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Freeform 5" id="5"/>
          <p:cNvSpPr/>
          <p:nvPr/>
        </p:nvSpPr>
        <p:spPr>
          <a:xfrm flipH="false" flipV="false" rot="-4924866">
            <a:off x="15460733" y="125546"/>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4"/>
            <a:stretch>
              <a:fillRect l="0" t="0" r="0" b="0"/>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12</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2138698" y="2583199"/>
            <a:ext cx="5120602" cy="5120602"/>
          </a:xfrm>
          <a:custGeom>
            <a:avLst/>
            <a:gdLst/>
            <a:ahLst/>
            <a:cxnLst/>
            <a:rect r="r" b="b" t="t" l="l"/>
            <a:pathLst>
              <a:path h="5120602" w="5120602">
                <a:moveTo>
                  <a:pt x="0" y="0"/>
                </a:moveTo>
                <a:lnTo>
                  <a:pt x="5120602" y="0"/>
                </a:lnTo>
                <a:lnTo>
                  <a:pt x="5120602" y="5120602"/>
                </a:lnTo>
                <a:lnTo>
                  <a:pt x="0" y="5120602"/>
                </a:lnTo>
                <a:lnTo>
                  <a:pt x="0" y="0"/>
                </a:lnTo>
                <a:close/>
              </a:path>
            </a:pathLst>
          </a:custGeom>
          <a:blipFill>
            <a:blip r:embed="rId2"/>
            <a:stretch>
              <a:fillRect l="0" t="0" r="0" b="0"/>
            </a:stretch>
          </a:blipFill>
        </p:spPr>
      </p:sp>
      <p:sp>
        <p:nvSpPr>
          <p:cNvPr name="Freeform 3" id="3"/>
          <p:cNvSpPr/>
          <p:nvPr/>
        </p:nvSpPr>
        <p:spPr>
          <a:xfrm flipH="false" flipV="false" rot="-9405225">
            <a:off x="-1814445" y="-2881855"/>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TextBox 4" id="4"/>
          <p:cNvSpPr txBox="true"/>
          <p:nvPr/>
        </p:nvSpPr>
        <p:spPr>
          <a:xfrm rot="0">
            <a:off x="1028700" y="962025"/>
            <a:ext cx="9475879" cy="8296275"/>
          </a:xfrm>
          <a:prstGeom prst="rect">
            <a:avLst/>
          </a:prstGeom>
        </p:spPr>
        <p:txBody>
          <a:bodyPr anchor="t" rtlCol="false" tIns="0" lIns="0" bIns="0" rIns="0">
            <a:spAutoFit/>
          </a:bodyPr>
          <a:lstStyle/>
          <a:p>
            <a:pPr algn="l">
              <a:lnSpc>
                <a:spcPts val="5077"/>
              </a:lnSpc>
            </a:pPr>
            <a:r>
              <a:rPr lang="en-US" sz="3626">
                <a:solidFill>
                  <a:srgbClr val="FFFFFF"/>
                </a:solidFill>
                <a:latin typeface="Canva Sans"/>
                <a:ea typeface="Canva Sans"/>
                <a:cs typeface="Canva Sans"/>
                <a:sym typeface="Canva Sans"/>
              </a:rPr>
              <a:t>After these listings are pulled along with their links, we will start extracting the features of each listing.</a:t>
            </a:r>
          </a:p>
          <a:p>
            <a:pPr algn="l">
              <a:lnSpc>
                <a:spcPts val="5077"/>
              </a:lnSpc>
            </a:pPr>
          </a:p>
          <a:p>
            <a:pPr algn="l">
              <a:lnSpc>
                <a:spcPts val="5077"/>
              </a:lnSpc>
            </a:pPr>
            <a:r>
              <a:rPr lang="en-US" sz="3626">
                <a:solidFill>
                  <a:srgbClr val="FFFFFF"/>
                </a:solidFill>
                <a:latin typeface="Canva Sans"/>
                <a:ea typeface="Canva Sans"/>
                <a:cs typeface="Canva Sans"/>
                <a:sym typeface="Canva Sans"/>
              </a:rPr>
              <a:t>After scraping is done we will save the listings into a CSV file, to use in later steps.</a:t>
            </a:r>
          </a:p>
          <a:p>
            <a:pPr algn="l">
              <a:lnSpc>
                <a:spcPts val="5077"/>
              </a:lnSpc>
            </a:pPr>
          </a:p>
          <a:p>
            <a:pPr algn="l">
              <a:lnSpc>
                <a:spcPts val="5077"/>
              </a:lnSpc>
            </a:pPr>
            <a:r>
              <a:rPr lang="en-US" sz="3626">
                <a:solidFill>
                  <a:srgbClr val="FFFFFF"/>
                </a:solidFill>
                <a:latin typeface="Canva Sans"/>
                <a:ea typeface="Canva Sans"/>
                <a:cs typeface="Canva Sans"/>
                <a:sym typeface="Canva Sans"/>
              </a:rPr>
              <a:t>The second phase of the data pipeline would be the transformation, we will be cleaning the data we extracted to make it suitable for storing in the data warehouse and ready for the next parts of the project.</a:t>
            </a:r>
          </a:p>
        </p:txBody>
      </p:sp>
      <p:sp>
        <p:nvSpPr>
          <p:cNvPr name="Freeform 5" id="5"/>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13</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1059059" y="2254469"/>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
        <p:nvSpPr>
          <p:cNvPr name="Freeform 3" id="3"/>
          <p:cNvSpPr/>
          <p:nvPr/>
        </p:nvSpPr>
        <p:spPr>
          <a:xfrm flipH="false" flipV="false" rot="867967">
            <a:off x="-4685105" y="-2687265"/>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3"/>
            <a:stretch>
              <a:fillRect l="0" t="0" r="0" b="0"/>
            </a:stretch>
          </a:blipFill>
        </p:spPr>
      </p:sp>
      <p:sp>
        <p:nvSpPr>
          <p:cNvPr name="Freeform 4" id="4"/>
          <p:cNvSpPr/>
          <p:nvPr/>
        </p:nvSpPr>
        <p:spPr>
          <a:xfrm flipH="false" flipV="false" rot="-10020482">
            <a:off x="14657546" y="6297290"/>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3"/>
            <a:stretch>
              <a:fillRect l="0" t="0" r="0" b="0"/>
            </a:stretch>
          </a:blipFill>
        </p:spPr>
      </p:sp>
      <p:sp>
        <p:nvSpPr>
          <p:cNvPr name="TextBox 5" id="5"/>
          <p:cNvSpPr txBox="true"/>
          <p:nvPr/>
        </p:nvSpPr>
        <p:spPr>
          <a:xfrm rot="0">
            <a:off x="1028700" y="952500"/>
            <a:ext cx="8653662" cy="8305800"/>
          </a:xfrm>
          <a:prstGeom prst="rect">
            <a:avLst/>
          </a:prstGeom>
        </p:spPr>
        <p:txBody>
          <a:bodyPr anchor="t" rtlCol="false" tIns="0" lIns="0" bIns="0" rIns="0">
            <a:spAutoFit/>
          </a:bodyPr>
          <a:lstStyle/>
          <a:p>
            <a:pPr algn="l">
              <a:lnSpc>
                <a:spcPts val="5506"/>
              </a:lnSpc>
            </a:pPr>
            <a:r>
              <a:rPr lang="en-US" sz="3932">
                <a:solidFill>
                  <a:srgbClr val="FFFFFF"/>
                </a:solidFill>
                <a:latin typeface="Canva Sans"/>
                <a:ea typeface="Canva Sans"/>
                <a:cs typeface="Canva Sans"/>
                <a:sym typeface="Canva Sans"/>
              </a:rPr>
              <a:t>When we talk about normalizing the database/data warehouse here we are not talking about machine learning normalization. We are talking about removing duplicates and resetting the index to avoid primary key duplication errors.</a:t>
            </a:r>
          </a:p>
          <a:p>
            <a:pPr algn="l">
              <a:lnSpc>
                <a:spcPts val="5506"/>
              </a:lnSpc>
            </a:pPr>
          </a:p>
          <a:p>
            <a:pPr algn="l">
              <a:lnSpc>
                <a:spcPts val="5506"/>
              </a:lnSpc>
            </a:pPr>
            <a:r>
              <a:rPr lang="en-US" sz="3932">
                <a:solidFill>
                  <a:srgbClr val="FFFFFF"/>
                </a:solidFill>
                <a:latin typeface="Canva Sans"/>
                <a:ea typeface="Canva Sans"/>
                <a:cs typeface="Canva Sans"/>
                <a:sym typeface="Canva Sans"/>
              </a:rPr>
              <a:t>After the transformation is done, we will store the data in the data warehouse so that it can be used in the other parts of the project.</a:t>
            </a:r>
          </a:p>
        </p:txBody>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15</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1121226" y="3125892"/>
            <a:ext cx="6686367" cy="4449473"/>
          </a:xfrm>
          <a:custGeom>
            <a:avLst/>
            <a:gdLst/>
            <a:ahLst/>
            <a:cxnLst/>
            <a:rect r="r" b="b" t="t" l="l"/>
            <a:pathLst>
              <a:path h="4449473" w="6686367">
                <a:moveTo>
                  <a:pt x="0" y="0"/>
                </a:moveTo>
                <a:lnTo>
                  <a:pt x="6686367" y="0"/>
                </a:lnTo>
                <a:lnTo>
                  <a:pt x="6686367" y="4449473"/>
                </a:lnTo>
                <a:lnTo>
                  <a:pt x="0" y="4449473"/>
                </a:lnTo>
                <a:lnTo>
                  <a:pt x="0" y="0"/>
                </a:lnTo>
                <a:close/>
              </a:path>
            </a:pathLst>
          </a:custGeom>
          <a:blipFill>
            <a:blip r:embed="rId2"/>
            <a:stretch>
              <a:fillRect l="0" t="0" r="0" b="0"/>
            </a:stretch>
          </a:blipFill>
        </p:spPr>
      </p:sp>
      <p:sp>
        <p:nvSpPr>
          <p:cNvPr name="Freeform 3" id="3"/>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Freeform 4" id="4"/>
          <p:cNvSpPr/>
          <p:nvPr/>
        </p:nvSpPr>
        <p:spPr>
          <a:xfrm flipH="false" flipV="false" rot="-9405225">
            <a:off x="-1814445" y="-2881855"/>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TextBox 5" id="5"/>
          <p:cNvSpPr txBox="true"/>
          <p:nvPr/>
        </p:nvSpPr>
        <p:spPr>
          <a:xfrm rot="0">
            <a:off x="1028700" y="3396156"/>
            <a:ext cx="10376917" cy="53809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After completing the first phase and preparing the data for use, we started building a machine-learning model to predict property prices based on various features, such as type, location, coordinates, area, and city.</a:t>
            </a:r>
          </a:p>
          <a:p>
            <a:pPr algn="l">
              <a:lnSpc>
                <a:spcPts val="4759"/>
              </a:lnSpc>
            </a:pPr>
            <a:r>
              <a:rPr lang="en-US" sz="3399">
                <a:solidFill>
                  <a:srgbClr val="FFFFFF"/>
                </a:solidFill>
                <a:latin typeface="Canva Sans"/>
                <a:ea typeface="Canva Sans"/>
                <a:cs typeface="Canva Sans"/>
                <a:sym typeface="Canva Sans"/>
              </a:rPr>
              <a:t>To develop this model, we utilized PyCaret, an automated machine learning framework that constructs numerous data pipelines and identifies the model with the highest efficiency.</a:t>
            </a:r>
          </a:p>
        </p:txBody>
      </p:sp>
      <p:sp>
        <p:nvSpPr>
          <p:cNvPr name="TextBox 6" id="6"/>
          <p:cNvSpPr txBox="true"/>
          <p:nvPr/>
        </p:nvSpPr>
        <p:spPr>
          <a:xfrm rot="0">
            <a:off x="1028700" y="1980986"/>
            <a:ext cx="6264176" cy="1144906"/>
          </a:xfrm>
          <a:prstGeom prst="rect">
            <a:avLst/>
          </a:prstGeom>
        </p:spPr>
        <p:txBody>
          <a:bodyPr anchor="t" rtlCol="false" tIns="0" lIns="0" bIns="0" rIns="0">
            <a:spAutoFit/>
          </a:bodyPr>
          <a:lstStyle/>
          <a:p>
            <a:pPr algn="ctr">
              <a:lnSpc>
                <a:spcPts val="4619"/>
              </a:lnSpc>
              <a:spcBef>
                <a:spcPct val="0"/>
              </a:spcBef>
            </a:pPr>
            <a:r>
              <a:rPr lang="en-US" b="true" sz="3299">
                <a:solidFill>
                  <a:srgbClr val="FFFFFF"/>
                </a:solidFill>
                <a:latin typeface="Canva Sans Bold"/>
                <a:ea typeface="Canva Sans Bold"/>
                <a:cs typeface="Canva Sans Bold"/>
                <a:sym typeface="Canva Sans Bold"/>
              </a:rPr>
              <a:t>2. </a:t>
            </a:r>
            <a:r>
              <a:rPr lang="en-US" b="true" sz="3299">
                <a:solidFill>
                  <a:srgbClr val="FFFFFF"/>
                </a:solidFill>
                <a:latin typeface="Canva Sans Bold"/>
                <a:ea typeface="Canva Sans Bold"/>
                <a:cs typeface="Canva Sans Bold"/>
                <a:sym typeface="Canva Sans Bold"/>
              </a:rPr>
              <a:t>Building a Machine Learning Model &amp; project management:</a:t>
            </a:r>
          </a:p>
        </p:txBody>
      </p:sp>
      <p:grpSp>
        <p:nvGrpSpPr>
          <p:cNvPr name="Group 7" id="7"/>
          <p:cNvGrpSpPr/>
          <p:nvPr/>
        </p:nvGrpSpPr>
        <p:grpSpPr>
          <a:xfrm rot="0">
            <a:off x="17690482" y="8660782"/>
            <a:ext cx="597518" cy="5975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16</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971550"/>
            <a:ext cx="10643235" cy="7843298"/>
          </a:xfrm>
          <a:prstGeom prst="rect">
            <a:avLst/>
          </a:prstGeom>
        </p:spPr>
        <p:txBody>
          <a:bodyPr anchor="t" rtlCol="false" tIns="0" lIns="0" bIns="0" rIns="0">
            <a:spAutoFit/>
          </a:bodyPr>
          <a:lstStyle/>
          <a:p>
            <a:pPr algn="l">
              <a:lnSpc>
                <a:spcPts val="4492"/>
              </a:lnSpc>
            </a:pPr>
            <a:r>
              <a:rPr lang="en-US" sz="3208">
                <a:solidFill>
                  <a:srgbClr val="FFFFFF"/>
                </a:solidFill>
                <a:latin typeface="Canva Sans"/>
                <a:ea typeface="Canva Sans"/>
                <a:cs typeface="Canva Sans"/>
                <a:sym typeface="Canva Sans"/>
              </a:rPr>
              <a:t>Initially, however, we observe</a:t>
            </a:r>
            <a:r>
              <a:rPr lang="en-US" sz="3208">
                <a:solidFill>
                  <a:srgbClr val="FFFFFF"/>
                </a:solidFill>
                <a:latin typeface="Canva Sans"/>
                <a:ea typeface="Canva Sans"/>
                <a:cs typeface="Canva Sans"/>
                <a:sym typeface="Canva Sans"/>
              </a:rPr>
              <a:t>d that the model's performance was quite poor. The main reason for this was the diversity of properties in our dataset. The data included a mix of houses, buildings, commercial shops, and lands, with features for lands differing significantly from those of other property types.</a:t>
            </a:r>
          </a:p>
          <a:p>
            <a:pPr algn="l">
              <a:lnSpc>
                <a:spcPts val="4492"/>
              </a:lnSpc>
            </a:pPr>
            <a:r>
              <a:rPr lang="en-US" sz="3208">
                <a:solidFill>
                  <a:srgbClr val="FFFFFF"/>
                </a:solidFill>
                <a:latin typeface="Canva Sans"/>
                <a:ea typeface="Canva Sans"/>
                <a:cs typeface="Canva Sans"/>
                <a:sym typeface="Canva Sans"/>
              </a:rPr>
              <a:t>To address this issue, we decided to build two separate machine learning models instead of one:</a:t>
            </a:r>
          </a:p>
          <a:p>
            <a:pPr algn="l" marL="692769" indent="-346384" lvl="1">
              <a:lnSpc>
                <a:spcPts val="4492"/>
              </a:lnSpc>
              <a:buAutoNum type="arabicPeriod" startAt="1"/>
            </a:pPr>
            <a:r>
              <a:rPr lang="en-US" sz="3208">
                <a:solidFill>
                  <a:srgbClr val="FFFFFF"/>
                </a:solidFill>
                <a:latin typeface="Canva Sans"/>
                <a:ea typeface="Canva Sans"/>
                <a:cs typeface="Canva Sans"/>
                <a:sym typeface="Canva Sans"/>
              </a:rPr>
              <a:t>The first model specializes in predicting land prices.</a:t>
            </a:r>
          </a:p>
          <a:p>
            <a:pPr algn="l" marL="692769" indent="-346384" lvl="1">
              <a:lnSpc>
                <a:spcPts val="4492"/>
              </a:lnSpc>
              <a:buAutoNum type="arabicPeriod" startAt="1"/>
            </a:pPr>
            <a:r>
              <a:rPr lang="en-US" sz="3208">
                <a:solidFill>
                  <a:srgbClr val="FFFFFF"/>
                </a:solidFill>
                <a:latin typeface="Canva Sans"/>
                <a:ea typeface="Canva Sans"/>
                <a:cs typeface="Canva Sans"/>
                <a:sym typeface="Canva Sans"/>
              </a:rPr>
              <a:t>The second model focuses on other property types.</a:t>
            </a:r>
          </a:p>
          <a:p>
            <a:pPr algn="l">
              <a:lnSpc>
                <a:spcPts val="4492"/>
              </a:lnSpc>
            </a:pPr>
            <a:r>
              <a:rPr lang="en-US" sz="3208">
                <a:solidFill>
                  <a:srgbClr val="FFFFFF"/>
                </a:solidFill>
                <a:latin typeface="Canva Sans"/>
                <a:ea typeface="Canva Sans"/>
                <a:cs typeface="Canva Sans"/>
                <a:sym typeface="Canva Sans"/>
              </a:rPr>
              <a:t>This approach allowed us to improve the accuracy and relevance of our predictions for each category.</a:t>
            </a:r>
          </a:p>
        </p:txBody>
      </p:sp>
      <p:sp>
        <p:nvSpPr>
          <p:cNvPr name="Freeform 3" id="3"/>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2">
              <a:alphaModFix amt="68000"/>
            </a:blip>
            <a:stretch>
              <a:fillRect l="0" t="0" r="0" b="0"/>
            </a:stretch>
          </a:blipFill>
        </p:spPr>
      </p:sp>
      <p:sp>
        <p:nvSpPr>
          <p:cNvPr name="Freeform 4" id="4"/>
          <p:cNvSpPr/>
          <p:nvPr/>
        </p:nvSpPr>
        <p:spPr>
          <a:xfrm flipH="false" flipV="false" rot="0">
            <a:off x="11671935" y="2763231"/>
            <a:ext cx="5073848" cy="5073848"/>
          </a:xfrm>
          <a:custGeom>
            <a:avLst/>
            <a:gdLst/>
            <a:ahLst/>
            <a:cxnLst/>
            <a:rect r="r" b="b" t="t" l="l"/>
            <a:pathLst>
              <a:path h="5073848" w="5073848">
                <a:moveTo>
                  <a:pt x="0" y="0"/>
                </a:moveTo>
                <a:lnTo>
                  <a:pt x="5073848" y="0"/>
                </a:lnTo>
                <a:lnTo>
                  <a:pt x="5073848" y="5073848"/>
                </a:lnTo>
                <a:lnTo>
                  <a:pt x="0" y="5073848"/>
                </a:lnTo>
                <a:lnTo>
                  <a:pt x="0" y="0"/>
                </a:lnTo>
                <a:close/>
              </a:path>
            </a:pathLst>
          </a:custGeom>
          <a:blipFill>
            <a:blip r:embed="rId3"/>
            <a:stretch>
              <a:fillRect l="0" t="0" r="0" b="0"/>
            </a:stretch>
          </a:blipFill>
        </p:spPr>
      </p:sp>
      <p:grpSp>
        <p:nvGrpSpPr>
          <p:cNvPr name="Group 5" id="5"/>
          <p:cNvGrpSpPr/>
          <p:nvPr/>
        </p:nvGrpSpPr>
        <p:grpSpPr>
          <a:xfrm rot="0">
            <a:off x="17690482" y="8660782"/>
            <a:ext cx="597518" cy="597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17</a:t>
            </a:r>
          </a:p>
        </p:txBody>
      </p:sp>
    </p:spTree>
  </p:cSld>
  <p:clrMapOvr>
    <a:masterClrMapping/>
  </p:clrMapOvr>
  <p:transition spd="fast">
    <p:wipe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5949919">
            <a:off x="12857799" y="-4030214"/>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2"/>
            <a:stretch>
              <a:fillRect l="0" t="0" r="0" b="0"/>
            </a:stretch>
          </a:blipFill>
        </p:spPr>
      </p:sp>
      <p:sp>
        <p:nvSpPr>
          <p:cNvPr name="TextBox 3" id="3"/>
          <p:cNvSpPr txBox="true"/>
          <p:nvPr/>
        </p:nvSpPr>
        <p:spPr>
          <a:xfrm rot="0">
            <a:off x="1028700" y="971550"/>
            <a:ext cx="16230600" cy="1674610"/>
          </a:xfrm>
          <a:prstGeom prst="rect">
            <a:avLst/>
          </a:prstGeom>
        </p:spPr>
        <p:txBody>
          <a:bodyPr anchor="t" rtlCol="false" tIns="0" lIns="0" bIns="0" rIns="0">
            <a:spAutoFit/>
          </a:bodyPr>
          <a:lstStyle/>
          <a:p>
            <a:pPr algn="l">
              <a:lnSpc>
                <a:spcPts val="4492"/>
              </a:lnSpc>
            </a:pPr>
            <a:r>
              <a:rPr lang="en-US" sz="3208">
                <a:solidFill>
                  <a:srgbClr val="FFFFFF"/>
                </a:solidFill>
                <a:latin typeface="Canva Sans"/>
                <a:ea typeface="Canva Sans"/>
                <a:cs typeface="Canva Sans"/>
                <a:sym typeface="Canva Sans"/>
              </a:rPr>
              <a:t>To manage the project an</a:t>
            </a:r>
            <a:r>
              <a:rPr lang="en-US" sz="3208">
                <a:solidFill>
                  <a:srgbClr val="FFFFFF"/>
                </a:solidFill>
                <a:latin typeface="Canva Sans"/>
                <a:ea typeface="Canva Sans"/>
                <a:cs typeface="Canva Sans"/>
                <a:sym typeface="Canva Sans"/>
              </a:rPr>
              <a:t>d monitor all results effectively, we utilized Airflow, a powerful workflow orchestration tool. Airflow allows us to automate and schedule complex workflows by defining them as Directed Acyclic Graphs (DAGs).</a:t>
            </a:r>
          </a:p>
        </p:txBody>
      </p:sp>
      <p:sp>
        <p:nvSpPr>
          <p:cNvPr name="Freeform 4" id="4"/>
          <p:cNvSpPr/>
          <p:nvPr/>
        </p:nvSpPr>
        <p:spPr>
          <a:xfrm flipH="false" flipV="false" rot="-4924866">
            <a:off x="-2883571" y="75057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2"/>
            <a:stretch>
              <a:fillRect l="0" t="0" r="0" b="0"/>
            </a:stretch>
          </a:blipFill>
        </p:spPr>
      </p:sp>
      <p:sp>
        <p:nvSpPr>
          <p:cNvPr name="Freeform 5" id="5"/>
          <p:cNvSpPr/>
          <p:nvPr/>
        </p:nvSpPr>
        <p:spPr>
          <a:xfrm flipH="false" flipV="false" rot="0">
            <a:off x="1028700" y="3498175"/>
            <a:ext cx="16230600" cy="5295536"/>
          </a:xfrm>
          <a:custGeom>
            <a:avLst/>
            <a:gdLst/>
            <a:ahLst/>
            <a:cxnLst/>
            <a:rect r="r" b="b" t="t" l="l"/>
            <a:pathLst>
              <a:path h="5295536" w="16230600">
                <a:moveTo>
                  <a:pt x="0" y="0"/>
                </a:moveTo>
                <a:lnTo>
                  <a:pt x="16230600" y="0"/>
                </a:lnTo>
                <a:lnTo>
                  <a:pt x="16230600" y="5295536"/>
                </a:lnTo>
                <a:lnTo>
                  <a:pt x="0" y="5295536"/>
                </a:lnTo>
                <a:lnTo>
                  <a:pt x="0" y="0"/>
                </a:lnTo>
                <a:close/>
              </a:path>
            </a:pathLst>
          </a:custGeom>
          <a:blipFill>
            <a:blip r:embed="rId3"/>
            <a:stretch>
              <a:fillRect l="0" t="0" r="0" b="-41371"/>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18</a:t>
            </a:r>
          </a:p>
        </p:txBody>
      </p:sp>
    </p:spTree>
  </p:cSld>
  <p:clrMapOvr>
    <a:masterClrMapping/>
  </p:clrMapOvr>
  <p:transition spd="fast">
    <p:wipe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867967">
            <a:off x="-4685105" y="-2687265"/>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2"/>
            <a:stretch>
              <a:fillRect l="0" t="0" r="0" b="0"/>
            </a:stretch>
          </a:blipFill>
        </p:spPr>
      </p:sp>
      <p:sp>
        <p:nvSpPr>
          <p:cNvPr name="TextBox 3" id="3"/>
          <p:cNvSpPr txBox="true"/>
          <p:nvPr/>
        </p:nvSpPr>
        <p:spPr>
          <a:xfrm rot="0">
            <a:off x="1185355" y="674824"/>
            <a:ext cx="16230600"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Data Pipeline Management:</a:t>
            </a:r>
          </a:p>
          <a:p>
            <a:pPr algn="l" marL="1468119" indent="-489373" lvl="2">
              <a:lnSpc>
                <a:spcPts val="4759"/>
              </a:lnSpc>
              <a:buFont typeface="Arial"/>
              <a:buChar char="⚬"/>
            </a:pPr>
            <a:r>
              <a:rPr lang="en-US" sz="3399">
                <a:solidFill>
                  <a:srgbClr val="FFFFFF"/>
                </a:solidFill>
                <a:latin typeface="Canva Sans"/>
                <a:ea typeface="Canva Sans"/>
                <a:cs typeface="Canva Sans"/>
                <a:sym typeface="Canva Sans"/>
              </a:rPr>
              <a:t>We created a workflow that ensures data is extracte</a:t>
            </a:r>
            <a:r>
              <a:rPr lang="en-US" sz="3399">
                <a:solidFill>
                  <a:srgbClr val="FFFFFF"/>
                </a:solidFill>
                <a:latin typeface="Canva Sans"/>
                <a:ea typeface="Canva Sans"/>
                <a:cs typeface="Canva Sans"/>
                <a:sym typeface="Canva Sans"/>
              </a:rPr>
              <a:t>d and stored in our data warehouse daily without interruptions.</a:t>
            </a:r>
          </a:p>
        </p:txBody>
      </p:sp>
      <p:sp>
        <p:nvSpPr>
          <p:cNvPr name="Freeform 4" id="4"/>
          <p:cNvSpPr/>
          <p:nvPr/>
        </p:nvSpPr>
        <p:spPr>
          <a:xfrm flipH="false" flipV="false" rot="-10020482">
            <a:off x="14657546" y="6297290"/>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2"/>
            <a:stretch>
              <a:fillRect l="0" t="0" r="0" b="0"/>
            </a:stretch>
          </a:blipFill>
        </p:spPr>
      </p:sp>
      <p:sp>
        <p:nvSpPr>
          <p:cNvPr name="Freeform 5" id="5"/>
          <p:cNvSpPr/>
          <p:nvPr/>
        </p:nvSpPr>
        <p:spPr>
          <a:xfrm flipH="false" flipV="false" rot="0">
            <a:off x="1890505" y="2742565"/>
            <a:ext cx="14506990" cy="7036646"/>
          </a:xfrm>
          <a:custGeom>
            <a:avLst/>
            <a:gdLst/>
            <a:ahLst/>
            <a:cxnLst/>
            <a:rect r="r" b="b" t="t" l="l"/>
            <a:pathLst>
              <a:path h="7036646" w="14506990">
                <a:moveTo>
                  <a:pt x="0" y="0"/>
                </a:moveTo>
                <a:lnTo>
                  <a:pt x="14506990" y="0"/>
                </a:lnTo>
                <a:lnTo>
                  <a:pt x="14506990" y="7036646"/>
                </a:lnTo>
                <a:lnTo>
                  <a:pt x="0" y="7036646"/>
                </a:lnTo>
                <a:lnTo>
                  <a:pt x="0" y="0"/>
                </a:lnTo>
                <a:close/>
              </a:path>
            </a:pathLst>
          </a:custGeom>
          <a:blipFill>
            <a:blip r:embed="rId3"/>
            <a:stretch>
              <a:fillRect l="0" t="0" r="0" b="-3339"/>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19</a:t>
            </a:r>
          </a:p>
        </p:txBody>
      </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923081" y="-2108407"/>
            <a:ext cx="3903561" cy="3698625"/>
          </a:xfrm>
          <a:custGeom>
            <a:avLst/>
            <a:gdLst/>
            <a:ahLst/>
            <a:cxnLst/>
            <a:rect r="r" b="b" t="t" l="l"/>
            <a:pathLst>
              <a:path h="3698625" w="3903561">
                <a:moveTo>
                  <a:pt x="0" y="0"/>
                </a:moveTo>
                <a:lnTo>
                  <a:pt x="3903562" y="0"/>
                </a:lnTo>
                <a:lnTo>
                  <a:pt x="3903562" y="3698624"/>
                </a:lnTo>
                <a:lnTo>
                  <a:pt x="0" y="3698624"/>
                </a:lnTo>
                <a:lnTo>
                  <a:pt x="0" y="0"/>
                </a:lnTo>
                <a:close/>
              </a:path>
            </a:pathLst>
          </a:custGeom>
          <a:blipFill>
            <a:blip r:embed="rId2"/>
            <a:stretch>
              <a:fillRect l="0" t="0" r="0" b="0"/>
            </a:stretch>
          </a:blipFill>
        </p:spPr>
      </p:sp>
      <p:sp>
        <p:nvSpPr>
          <p:cNvPr name="TextBox 3" id="3"/>
          <p:cNvSpPr txBox="true"/>
          <p:nvPr/>
        </p:nvSpPr>
        <p:spPr>
          <a:xfrm rot="0">
            <a:off x="1028700" y="344930"/>
            <a:ext cx="16230600" cy="2444751"/>
          </a:xfrm>
          <a:prstGeom prst="rect">
            <a:avLst/>
          </a:prstGeom>
        </p:spPr>
        <p:txBody>
          <a:bodyPr anchor="t" rtlCol="false" tIns="0" lIns="0" bIns="0" rIns="0">
            <a:spAutoFit/>
          </a:bodyPr>
          <a:lstStyle/>
          <a:p>
            <a:pPr algn="l" marL="755639" indent="-377820" lvl="1">
              <a:lnSpc>
                <a:spcPts val="4899"/>
              </a:lnSpc>
              <a:buFont typeface="Arial"/>
              <a:buChar char="•"/>
            </a:pPr>
            <a:r>
              <a:rPr lang="en-US" sz="3499">
                <a:solidFill>
                  <a:srgbClr val="FFFFFF"/>
                </a:solidFill>
                <a:latin typeface="Open Sans"/>
                <a:ea typeface="Open Sans"/>
                <a:cs typeface="Open Sans"/>
                <a:sym typeface="Open Sans"/>
              </a:rPr>
              <a:t>Machine Learning Model Management:</a:t>
            </a:r>
          </a:p>
          <a:p>
            <a:pPr algn="l" marL="1511278" indent="-503759" lvl="2">
              <a:lnSpc>
                <a:spcPts val="4899"/>
              </a:lnSpc>
              <a:buFont typeface="Arial"/>
              <a:buChar char="⚬"/>
            </a:pPr>
            <a:r>
              <a:rPr lang="en-US" sz="3499">
                <a:solidFill>
                  <a:srgbClr val="FFFFFF"/>
                </a:solidFill>
                <a:latin typeface="Open Sans"/>
                <a:ea typeface="Open Sans"/>
                <a:cs typeface="Open Sans"/>
                <a:sym typeface="Open Sans"/>
              </a:rPr>
              <a:t>Another workflow handles the weekly training and storage of both machine learning models, ensuring the process runs smoothly and without errors.</a:t>
            </a:r>
          </a:p>
        </p:txBody>
      </p:sp>
      <p:sp>
        <p:nvSpPr>
          <p:cNvPr name="Freeform 4" id="4"/>
          <p:cNvSpPr/>
          <p:nvPr/>
        </p:nvSpPr>
        <p:spPr>
          <a:xfrm flipH="false" flipV="false" rot="-9088749">
            <a:off x="16174180" y="7834937"/>
            <a:ext cx="3903561" cy="3698625"/>
          </a:xfrm>
          <a:custGeom>
            <a:avLst/>
            <a:gdLst/>
            <a:ahLst/>
            <a:cxnLst/>
            <a:rect r="r" b="b" t="t" l="l"/>
            <a:pathLst>
              <a:path h="3698625" w="3903561">
                <a:moveTo>
                  <a:pt x="0" y="0"/>
                </a:moveTo>
                <a:lnTo>
                  <a:pt x="3903561" y="0"/>
                </a:lnTo>
                <a:lnTo>
                  <a:pt x="3903561" y="3698624"/>
                </a:lnTo>
                <a:lnTo>
                  <a:pt x="0" y="3698624"/>
                </a:lnTo>
                <a:lnTo>
                  <a:pt x="0" y="0"/>
                </a:lnTo>
                <a:close/>
              </a:path>
            </a:pathLst>
          </a:custGeom>
          <a:blipFill>
            <a:blip r:embed="rId2"/>
            <a:stretch>
              <a:fillRect l="0" t="0" r="0" b="0"/>
            </a:stretch>
          </a:blipFill>
        </p:spPr>
      </p:sp>
      <p:sp>
        <p:nvSpPr>
          <p:cNvPr name="Freeform 5" id="5"/>
          <p:cNvSpPr/>
          <p:nvPr/>
        </p:nvSpPr>
        <p:spPr>
          <a:xfrm flipH="false" flipV="false" rot="0">
            <a:off x="2341675" y="3004796"/>
            <a:ext cx="14270885" cy="6919596"/>
          </a:xfrm>
          <a:custGeom>
            <a:avLst/>
            <a:gdLst/>
            <a:ahLst/>
            <a:cxnLst/>
            <a:rect r="r" b="b" t="t" l="l"/>
            <a:pathLst>
              <a:path h="6919596" w="14270885">
                <a:moveTo>
                  <a:pt x="0" y="0"/>
                </a:moveTo>
                <a:lnTo>
                  <a:pt x="14270886" y="0"/>
                </a:lnTo>
                <a:lnTo>
                  <a:pt x="14270886" y="6919597"/>
                </a:lnTo>
                <a:lnTo>
                  <a:pt x="0" y="6919597"/>
                </a:lnTo>
                <a:lnTo>
                  <a:pt x="0" y="0"/>
                </a:lnTo>
                <a:close/>
              </a:path>
            </a:pathLst>
          </a:custGeom>
          <a:blipFill>
            <a:blip r:embed="rId3"/>
            <a:stretch>
              <a:fillRect l="0" t="0" r="0" b="-4150"/>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20</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02</a:t>
            </a:r>
          </a:p>
        </p:txBody>
      </p:sp>
      <p:sp>
        <p:nvSpPr>
          <p:cNvPr name="TextBox 6" id="6"/>
          <p:cNvSpPr txBox="true"/>
          <p:nvPr/>
        </p:nvSpPr>
        <p:spPr>
          <a:xfrm rot="0">
            <a:off x="5675321" y="1460507"/>
            <a:ext cx="6937359" cy="703435"/>
          </a:xfrm>
          <a:prstGeom prst="rect">
            <a:avLst/>
          </a:prstGeom>
        </p:spPr>
        <p:txBody>
          <a:bodyPr anchor="t" rtlCol="false" tIns="0" lIns="0" bIns="0" rIns="0">
            <a:spAutoFit/>
          </a:bodyPr>
          <a:lstStyle/>
          <a:p>
            <a:pPr algn="l">
              <a:lnSpc>
                <a:spcPts val="5644"/>
              </a:lnSpc>
            </a:pPr>
            <a:r>
              <a:rPr lang="en-US" b="true" sz="4444">
                <a:solidFill>
                  <a:srgbClr val="FFFFFF"/>
                </a:solidFill>
                <a:latin typeface="Open Sans Bold"/>
                <a:ea typeface="Open Sans Bold"/>
                <a:cs typeface="Open Sans Bold"/>
                <a:sym typeface="Open Sans Bold"/>
              </a:rPr>
              <a:t>IN THIS PRESENTATION:</a:t>
            </a:r>
          </a:p>
        </p:txBody>
      </p:sp>
      <p:grpSp>
        <p:nvGrpSpPr>
          <p:cNvPr name="Group 7" id="7"/>
          <p:cNvGrpSpPr/>
          <p:nvPr/>
        </p:nvGrpSpPr>
        <p:grpSpPr>
          <a:xfrm rot="0">
            <a:off x="6175220" y="3018413"/>
            <a:ext cx="807124" cy="8071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6302717" y="3217157"/>
            <a:ext cx="552131" cy="371537"/>
          </a:xfrm>
          <a:prstGeom prst="rect">
            <a:avLst/>
          </a:prstGeom>
        </p:spPr>
        <p:txBody>
          <a:bodyPr anchor="t" rtlCol="false" tIns="0" lIns="0" bIns="0" rIns="0">
            <a:spAutoFit/>
          </a:bodyPr>
          <a:lstStyle/>
          <a:p>
            <a:pPr algn="ctr">
              <a:lnSpc>
                <a:spcPts val="3096"/>
              </a:lnSpc>
              <a:spcBef>
                <a:spcPct val="0"/>
              </a:spcBef>
            </a:pPr>
            <a:r>
              <a:rPr lang="en-US" b="true" sz="2212">
                <a:solidFill>
                  <a:srgbClr val="151A18"/>
                </a:solidFill>
                <a:latin typeface="Open Sans Bold"/>
                <a:ea typeface="Open Sans Bold"/>
                <a:cs typeface="Open Sans Bold"/>
                <a:sym typeface="Open Sans Bold"/>
              </a:rPr>
              <a:t>01</a:t>
            </a:r>
          </a:p>
        </p:txBody>
      </p:sp>
      <p:sp>
        <p:nvSpPr>
          <p:cNvPr name="TextBox 11" id="11"/>
          <p:cNvSpPr txBox="true"/>
          <p:nvPr/>
        </p:nvSpPr>
        <p:spPr>
          <a:xfrm rot="0">
            <a:off x="7386068" y="3234770"/>
            <a:ext cx="4726711" cy="396241"/>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Open Sans"/>
                <a:ea typeface="Open Sans"/>
                <a:cs typeface="Open Sans"/>
                <a:sym typeface="Open Sans"/>
              </a:rPr>
              <a:t>Project Overview.</a:t>
            </a:r>
          </a:p>
        </p:txBody>
      </p:sp>
      <p:grpSp>
        <p:nvGrpSpPr>
          <p:cNvPr name="Group 12" id="12"/>
          <p:cNvGrpSpPr/>
          <p:nvPr/>
        </p:nvGrpSpPr>
        <p:grpSpPr>
          <a:xfrm rot="0">
            <a:off x="6175220" y="4739938"/>
            <a:ext cx="807124" cy="8071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302717" y="4938682"/>
            <a:ext cx="552131" cy="371537"/>
          </a:xfrm>
          <a:prstGeom prst="rect">
            <a:avLst/>
          </a:prstGeom>
        </p:spPr>
        <p:txBody>
          <a:bodyPr anchor="t" rtlCol="false" tIns="0" lIns="0" bIns="0" rIns="0">
            <a:spAutoFit/>
          </a:bodyPr>
          <a:lstStyle/>
          <a:p>
            <a:pPr algn="ctr">
              <a:lnSpc>
                <a:spcPts val="3096"/>
              </a:lnSpc>
              <a:spcBef>
                <a:spcPct val="0"/>
              </a:spcBef>
            </a:pPr>
            <a:r>
              <a:rPr lang="en-US" b="true" sz="2212">
                <a:solidFill>
                  <a:srgbClr val="151A18"/>
                </a:solidFill>
                <a:latin typeface="Open Sans Bold"/>
                <a:ea typeface="Open Sans Bold"/>
                <a:cs typeface="Open Sans Bold"/>
                <a:sym typeface="Open Sans Bold"/>
              </a:rPr>
              <a:t>02</a:t>
            </a:r>
          </a:p>
        </p:txBody>
      </p:sp>
      <p:sp>
        <p:nvSpPr>
          <p:cNvPr name="TextBox 16" id="16"/>
          <p:cNvSpPr txBox="true"/>
          <p:nvPr/>
        </p:nvSpPr>
        <p:spPr>
          <a:xfrm rot="0">
            <a:off x="7386068" y="4464398"/>
            <a:ext cx="4726711" cy="1653541"/>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Open Sans"/>
                <a:ea typeface="Open Sans"/>
                <a:cs typeface="Open Sans"/>
                <a:sym typeface="Open Sans"/>
              </a:rPr>
              <a:t>We will explain the tools and elements we used, the problems we faced, and how to solve them.</a:t>
            </a:r>
          </a:p>
        </p:txBody>
      </p:sp>
      <p:grpSp>
        <p:nvGrpSpPr>
          <p:cNvPr name="Group 17" id="17"/>
          <p:cNvGrpSpPr/>
          <p:nvPr/>
        </p:nvGrpSpPr>
        <p:grpSpPr>
          <a:xfrm rot="0">
            <a:off x="6175220" y="6461462"/>
            <a:ext cx="807124" cy="8071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6302717" y="6660206"/>
            <a:ext cx="552131" cy="371537"/>
          </a:xfrm>
          <a:prstGeom prst="rect">
            <a:avLst/>
          </a:prstGeom>
        </p:spPr>
        <p:txBody>
          <a:bodyPr anchor="t" rtlCol="false" tIns="0" lIns="0" bIns="0" rIns="0">
            <a:spAutoFit/>
          </a:bodyPr>
          <a:lstStyle/>
          <a:p>
            <a:pPr algn="ctr">
              <a:lnSpc>
                <a:spcPts val="3096"/>
              </a:lnSpc>
              <a:spcBef>
                <a:spcPct val="0"/>
              </a:spcBef>
            </a:pPr>
            <a:r>
              <a:rPr lang="en-US" b="true" sz="2212">
                <a:solidFill>
                  <a:srgbClr val="151A18"/>
                </a:solidFill>
                <a:latin typeface="Open Sans Bold"/>
                <a:ea typeface="Open Sans Bold"/>
                <a:cs typeface="Open Sans Bold"/>
                <a:sym typeface="Open Sans Bold"/>
              </a:rPr>
              <a:t>03</a:t>
            </a:r>
          </a:p>
        </p:txBody>
      </p:sp>
      <p:sp>
        <p:nvSpPr>
          <p:cNvPr name="TextBox 21" id="21"/>
          <p:cNvSpPr txBox="true"/>
          <p:nvPr/>
        </p:nvSpPr>
        <p:spPr>
          <a:xfrm rot="0">
            <a:off x="7386068" y="6635502"/>
            <a:ext cx="4726711" cy="396241"/>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Open Sans"/>
                <a:ea typeface="Open Sans"/>
                <a:cs typeface="Open Sans"/>
                <a:sym typeface="Open Sans"/>
              </a:rPr>
              <a:t>Project running.</a:t>
            </a:r>
          </a:p>
        </p:txBody>
      </p:sp>
      <p:sp>
        <p:nvSpPr>
          <p:cNvPr name="Freeform 22" id="22"/>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2">
              <a:alphaModFix amt="68000"/>
            </a:blip>
            <a:stretch>
              <a:fillRect l="0" t="0" r="0" b="0"/>
            </a:stretch>
          </a:blipFill>
        </p:spPr>
      </p:sp>
      <p:sp>
        <p:nvSpPr>
          <p:cNvPr name="Freeform 23" id="23"/>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0825088" y="3797483"/>
            <a:ext cx="6434212" cy="2692034"/>
          </a:xfrm>
          <a:custGeom>
            <a:avLst/>
            <a:gdLst/>
            <a:ahLst/>
            <a:cxnLst/>
            <a:rect r="r" b="b" t="t" l="l"/>
            <a:pathLst>
              <a:path h="2692034" w="6434212">
                <a:moveTo>
                  <a:pt x="0" y="0"/>
                </a:moveTo>
                <a:lnTo>
                  <a:pt x="6434212" y="0"/>
                </a:lnTo>
                <a:lnTo>
                  <a:pt x="6434212" y="2692034"/>
                </a:lnTo>
                <a:lnTo>
                  <a:pt x="0" y="2692034"/>
                </a:lnTo>
                <a:lnTo>
                  <a:pt x="0" y="0"/>
                </a:lnTo>
                <a:close/>
              </a:path>
            </a:pathLst>
          </a:custGeom>
          <a:blipFill>
            <a:blip r:embed="rId2"/>
            <a:stretch>
              <a:fillRect l="0" t="0" r="0" b="0"/>
            </a:stretch>
          </a:blipFill>
        </p:spPr>
      </p:sp>
      <p:sp>
        <p:nvSpPr>
          <p:cNvPr name="Freeform 3" id="3"/>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TextBox 4" id="4"/>
          <p:cNvSpPr txBox="true"/>
          <p:nvPr/>
        </p:nvSpPr>
        <p:spPr>
          <a:xfrm rot="0">
            <a:off x="13551153" y="5759077"/>
            <a:ext cx="3708147" cy="887095"/>
          </a:xfrm>
          <a:prstGeom prst="rect">
            <a:avLst/>
          </a:prstGeom>
        </p:spPr>
        <p:txBody>
          <a:bodyPr anchor="t" rtlCol="false" tIns="0" lIns="0" bIns="0" rIns="0">
            <a:spAutoFit/>
          </a:bodyPr>
          <a:lstStyle/>
          <a:p>
            <a:pPr algn="ctr">
              <a:lnSpc>
                <a:spcPts val="7279"/>
              </a:lnSpc>
            </a:pPr>
            <a:r>
              <a:rPr lang="en-US" sz="5199">
                <a:solidFill>
                  <a:srgbClr val="51504F"/>
                </a:solidFill>
                <a:latin typeface="Open Sauce"/>
                <a:ea typeface="Open Sauce"/>
                <a:cs typeface="Open Sauce"/>
                <a:sym typeface="Open Sauce"/>
              </a:rPr>
              <a:t>challenges </a:t>
            </a:r>
          </a:p>
        </p:txBody>
      </p:sp>
      <p:sp>
        <p:nvSpPr>
          <p:cNvPr name="Freeform 5" id="5"/>
          <p:cNvSpPr/>
          <p:nvPr/>
        </p:nvSpPr>
        <p:spPr>
          <a:xfrm flipH="false" flipV="false" rot="1458573">
            <a:off x="-4815651" y="-3303412"/>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stretch>
              <a:fillRect l="0" t="0" r="0" b="0"/>
            </a:stretch>
          </a:blipFill>
        </p:spPr>
      </p:sp>
      <p:sp>
        <p:nvSpPr>
          <p:cNvPr name="TextBox 6" id="6"/>
          <p:cNvSpPr txBox="true"/>
          <p:nvPr/>
        </p:nvSpPr>
        <p:spPr>
          <a:xfrm rot="0">
            <a:off x="1028700" y="1918410"/>
            <a:ext cx="9351436" cy="6373981"/>
          </a:xfrm>
          <a:prstGeom prst="rect">
            <a:avLst/>
          </a:prstGeom>
        </p:spPr>
        <p:txBody>
          <a:bodyPr anchor="t" rtlCol="false" tIns="0" lIns="0" bIns="0" rIns="0">
            <a:spAutoFit/>
          </a:bodyPr>
          <a:lstStyle/>
          <a:p>
            <a:pPr algn="l">
              <a:lnSpc>
                <a:spcPts val="5640"/>
              </a:lnSpc>
            </a:pPr>
            <a:r>
              <a:rPr lang="en-US" sz="4029">
                <a:solidFill>
                  <a:srgbClr val="FFFFFF"/>
                </a:solidFill>
                <a:latin typeface="Canva Sans"/>
                <a:ea typeface="Canva Sans"/>
                <a:cs typeface="Canva Sans"/>
                <a:sym typeface="Canva Sans"/>
              </a:rPr>
              <a:t>Working with Airflow is not easy due to the numerous challenges it can present. In fact, there are entire companies dedicated to installing and troubleshooting Airflow for other organizations. Therefore, it was natural for us to face some issues, especially since this was our first experience using it.</a:t>
            </a:r>
          </a:p>
        </p:txBody>
      </p:sp>
      <p:grpSp>
        <p:nvGrpSpPr>
          <p:cNvPr name="Group 7" id="7"/>
          <p:cNvGrpSpPr/>
          <p:nvPr/>
        </p:nvGrpSpPr>
        <p:grpSpPr>
          <a:xfrm rot="0">
            <a:off x="17690482" y="8660782"/>
            <a:ext cx="597518" cy="5975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21</a:t>
            </a:r>
          </a:p>
        </p:txBody>
      </p:sp>
    </p:spTree>
  </p:cSld>
  <p:clrMapOvr>
    <a:masterClrMapping/>
  </p:clrMapOvr>
  <p:transition spd="fast">
    <p:wipe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704646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Ch</a:t>
            </a:r>
            <a:r>
              <a:rPr lang="en-US" b="true" sz="5199">
                <a:solidFill>
                  <a:srgbClr val="FFFFFF"/>
                </a:solidFill>
                <a:latin typeface="Canva Sans Bold"/>
                <a:ea typeface="Canva Sans Bold"/>
                <a:cs typeface="Canva Sans Bold"/>
                <a:sym typeface="Canva Sans Bold"/>
              </a:rPr>
              <a:t>allenges We Faced</a:t>
            </a:r>
          </a:p>
        </p:txBody>
      </p:sp>
      <p:sp>
        <p:nvSpPr>
          <p:cNvPr name="TextBox 3" id="3"/>
          <p:cNvSpPr txBox="true"/>
          <p:nvPr/>
        </p:nvSpPr>
        <p:spPr>
          <a:xfrm rot="0">
            <a:off x="1028700" y="2287377"/>
            <a:ext cx="8575383" cy="5380990"/>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FFFFFF"/>
                </a:solidFill>
                <a:latin typeface="Canva Sans"/>
                <a:ea typeface="Canva Sans"/>
                <a:cs typeface="Canva Sans"/>
                <a:sym typeface="Canva Sans"/>
              </a:rPr>
              <a:t>Installing </a:t>
            </a:r>
            <a:r>
              <a:rPr lang="en-US" sz="3399">
                <a:solidFill>
                  <a:srgbClr val="FFFFFF"/>
                </a:solidFill>
                <a:latin typeface="Canva Sans"/>
                <a:ea typeface="Canva Sans"/>
                <a:cs typeface="Canva Sans"/>
                <a:sym typeface="Canva Sans"/>
              </a:rPr>
              <a:t>Airflow:</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We encountered difficulties during the installation process. Airflow requires several tools, such as WSL, as it primarily operates on Linux systems. Additionally, we needed Docker to simplify the installation and setup process.</a:t>
            </a:r>
          </a:p>
          <a:p>
            <a:pPr algn="l">
              <a:lnSpc>
                <a:spcPts val="4759"/>
              </a:lnSpc>
            </a:pPr>
          </a:p>
        </p:txBody>
      </p:sp>
      <p:sp>
        <p:nvSpPr>
          <p:cNvPr name="Freeform 4" id="4"/>
          <p:cNvSpPr/>
          <p:nvPr/>
        </p:nvSpPr>
        <p:spPr>
          <a:xfrm flipH="false" flipV="false" rot="0">
            <a:off x="10825088" y="3797483"/>
            <a:ext cx="6434212" cy="2692034"/>
          </a:xfrm>
          <a:custGeom>
            <a:avLst/>
            <a:gdLst/>
            <a:ahLst/>
            <a:cxnLst/>
            <a:rect r="r" b="b" t="t" l="l"/>
            <a:pathLst>
              <a:path h="2692034" w="6434212">
                <a:moveTo>
                  <a:pt x="0" y="0"/>
                </a:moveTo>
                <a:lnTo>
                  <a:pt x="6434212" y="0"/>
                </a:lnTo>
                <a:lnTo>
                  <a:pt x="6434212" y="2692034"/>
                </a:lnTo>
                <a:lnTo>
                  <a:pt x="0" y="2692034"/>
                </a:lnTo>
                <a:lnTo>
                  <a:pt x="0" y="0"/>
                </a:lnTo>
                <a:close/>
              </a:path>
            </a:pathLst>
          </a:custGeom>
          <a:blipFill>
            <a:blip r:embed="rId2"/>
            <a:stretch>
              <a:fillRect l="0" t="0" r="0" b="0"/>
            </a:stretch>
          </a:blipFill>
        </p:spPr>
      </p:sp>
      <p:sp>
        <p:nvSpPr>
          <p:cNvPr name="TextBox 5" id="5"/>
          <p:cNvSpPr txBox="true"/>
          <p:nvPr/>
        </p:nvSpPr>
        <p:spPr>
          <a:xfrm rot="0">
            <a:off x="13670377" y="5759077"/>
            <a:ext cx="3469698" cy="887095"/>
          </a:xfrm>
          <a:prstGeom prst="rect">
            <a:avLst/>
          </a:prstGeom>
        </p:spPr>
        <p:txBody>
          <a:bodyPr anchor="t" rtlCol="false" tIns="0" lIns="0" bIns="0" rIns="0">
            <a:spAutoFit/>
          </a:bodyPr>
          <a:lstStyle/>
          <a:p>
            <a:pPr algn="ctr">
              <a:lnSpc>
                <a:spcPts val="7279"/>
              </a:lnSpc>
            </a:pPr>
            <a:r>
              <a:rPr lang="en-US" sz="5199">
                <a:solidFill>
                  <a:srgbClr val="51504F"/>
                </a:solidFill>
                <a:latin typeface="Open Sauce"/>
                <a:ea typeface="Open Sauce"/>
                <a:cs typeface="Open Sauce"/>
                <a:sym typeface="Open Sauce"/>
              </a:rPr>
              <a:t>Installation</a:t>
            </a:r>
          </a:p>
        </p:txBody>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Freeform 7" id="7"/>
          <p:cNvSpPr/>
          <p:nvPr/>
        </p:nvSpPr>
        <p:spPr>
          <a:xfrm flipH="false" flipV="false" rot="-4924866">
            <a:off x="-2883571" y="75057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22</a:t>
            </a:r>
          </a:p>
        </p:txBody>
      </p:sp>
    </p:spTree>
  </p:cSld>
  <p:clrMapOvr>
    <a:masterClrMapping/>
  </p:clrMapOvr>
  <p:transition spd="fast">
    <p:wipe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1662937"/>
            <a:ext cx="9144000" cy="65811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2. Library Compatibility:</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Airflow initially failed to recognize the libraries used in our project, such as MLflow, PyCaret, SQLAlchemy, and others. This issue arose because Airflow runs inside a container that only includes the basic components required for its operation. To resolve this, we wrote a Dockerfile to install all the necessary libraries inside the container.</a:t>
            </a:r>
          </a:p>
          <a:p>
            <a:pPr algn="l">
              <a:lnSpc>
                <a:spcPts val="4759"/>
              </a:lnSpc>
            </a:pPr>
          </a:p>
        </p:txBody>
      </p:sp>
      <p:sp>
        <p:nvSpPr>
          <p:cNvPr name="Freeform 3" id="3"/>
          <p:cNvSpPr/>
          <p:nvPr/>
        </p:nvSpPr>
        <p:spPr>
          <a:xfrm flipH="false" flipV="false" rot="0">
            <a:off x="10344458" y="3549446"/>
            <a:ext cx="6434212" cy="2692034"/>
          </a:xfrm>
          <a:custGeom>
            <a:avLst/>
            <a:gdLst/>
            <a:ahLst/>
            <a:cxnLst/>
            <a:rect r="r" b="b" t="t" l="l"/>
            <a:pathLst>
              <a:path h="2692034" w="6434212">
                <a:moveTo>
                  <a:pt x="0" y="0"/>
                </a:moveTo>
                <a:lnTo>
                  <a:pt x="6434212" y="0"/>
                </a:lnTo>
                <a:lnTo>
                  <a:pt x="6434212" y="2692034"/>
                </a:lnTo>
                <a:lnTo>
                  <a:pt x="0" y="2692034"/>
                </a:lnTo>
                <a:lnTo>
                  <a:pt x="0" y="0"/>
                </a:lnTo>
                <a:close/>
              </a:path>
            </a:pathLst>
          </a:custGeom>
          <a:blipFill>
            <a:blip r:embed="rId2"/>
            <a:stretch>
              <a:fillRect l="0" t="0" r="0" b="0"/>
            </a:stretch>
          </a:blipFill>
        </p:spPr>
      </p:sp>
      <p:sp>
        <p:nvSpPr>
          <p:cNvPr name="Freeform 4" id="4"/>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TextBox 5" id="5"/>
          <p:cNvSpPr txBox="true"/>
          <p:nvPr/>
        </p:nvSpPr>
        <p:spPr>
          <a:xfrm rot="0">
            <a:off x="13059857" y="5537149"/>
            <a:ext cx="4199443" cy="887095"/>
          </a:xfrm>
          <a:prstGeom prst="rect">
            <a:avLst/>
          </a:prstGeom>
        </p:spPr>
        <p:txBody>
          <a:bodyPr anchor="t" rtlCol="false" tIns="0" lIns="0" bIns="0" rIns="0">
            <a:spAutoFit/>
          </a:bodyPr>
          <a:lstStyle/>
          <a:p>
            <a:pPr algn="ctr">
              <a:lnSpc>
                <a:spcPts val="7279"/>
              </a:lnSpc>
            </a:pPr>
            <a:r>
              <a:rPr lang="en-US" sz="5199">
                <a:solidFill>
                  <a:srgbClr val="51504F"/>
                </a:solidFill>
                <a:latin typeface="Open Sauce"/>
                <a:ea typeface="Open Sauce"/>
                <a:cs typeface="Open Sauce"/>
                <a:sym typeface="Open Sauce"/>
              </a:rPr>
              <a:t>Compatibility</a:t>
            </a:r>
          </a:p>
        </p:txBody>
      </p:sp>
      <p:sp>
        <p:nvSpPr>
          <p:cNvPr name="Freeform 6" id="6"/>
          <p:cNvSpPr/>
          <p:nvPr/>
        </p:nvSpPr>
        <p:spPr>
          <a:xfrm flipH="false" flipV="false" rot="-4924866">
            <a:off x="15460733" y="125546"/>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4"/>
            <a:stretch>
              <a:fillRect l="0" t="0" r="0" b="0"/>
            </a:stretch>
          </a:blipFill>
        </p:spPr>
      </p:sp>
      <p:grpSp>
        <p:nvGrpSpPr>
          <p:cNvPr name="Group 7" id="7"/>
          <p:cNvGrpSpPr/>
          <p:nvPr/>
        </p:nvGrpSpPr>
        <p:grpSpPr>
          <a:xfrm rot="0">
            <a:off x="17690482" y="8660782"/>
            <a:ext cx="597518" cy="5975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23</a:t>
            </a:r>
          </a:p>
        </p:txBody>
      </p:sp>
    </p:spTree>
  </p:cSld>
  <p:clrMapOvr>
    <a:masterClrMapping/>
  </p:clrMapOvr>
  <p:transition spd="fast">
    <p:wipe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1660756"/>
            <a:ext cx="8262073" cy="478091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3. PyCaret Compatibility with Python:</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Another issue was that PyCaret did not support the latest Python version used by Airflow by default. To address this, we modified the Python version used by Airflow by installing a Docker Image with a version compatible with PyCaret.</a:t>
            </a:r>
          </a:p>
        </p:txBody>
      </p:sp>
      <p:sp>
        <p:nvSpPr>
          <p:cNvPr name="Freeform 3" id="3"/>
          <p:cNvSpPr/>
          <p:nvPr/>
        </p:nvSpPr>
        <p:spPr>
          <a:xfrm flipH="false" flipV="false" rot="0">
            <a:off x="10057480" y="3717811"/>
            <a:ext cx="6434212" cy="2692034"/>
          </a:xfrm>
          <a:custGeom>
            <a:avLst/>
            <a:gdLst/>
            <a:ahLst/>
            <a:cxnLst/>
            <a:rect r="r" b="b" t="t" l="l"/>
            <a:pathLst>
              <a:path h="2692034" w="6434212">
                <a:moveTo>
                  <a:pt x="0" y="0"/>
                </a:moveTo>
                <a:lnTo>
                  <a:pt x="6434212" y="0"/>
                </a:lnTo>
                <a:lnTo>
                  <a:pt x="6434212" y="2692035"/>
                </a:lnTo>
                <a:lnTo>
                  <a:pt x="0" y="2692035"/>
                </a:lnTo>
                <a:lnTo>
                  <a:pt x="0" y="0"/>
                </a:lnTo>
                <a:close/>
              </a:path>
            </a:pathLst>
          </a:custGeom>
          <a:blipFill>
            <a:blip r:embed="rId2"/>
            <a:stretch>
              <a:fillRect l="0" t="0" r="0" b="0"/>
            </a:stretch>
          </a:blipFill>
        </p:spPr>
      </p:sp>
      <p:sp>
        <p:nvSpPr>
          <p:cNvPr name="TextBox 4" id="4"/>
          <p:cNvSpPr txBox="true"/>
          <p:nvPr/>
        </p:nvSpPr>
        <p:spPr>
          <a:xfrm rot="0">
            <a:off x="12549404" y="5741149"/>
            <a:ext cx="4709896" cy="828040"/>
          </a:xfrm>
          <a:prstGeom prst="rect">
            <a:avLst/>
          </a:prstGeom>
        </p:spPr>
        <p:txBody>
          <a:bodyPr anchor="t" rtlCol="false" tIns="0" lIns="0" bIns="0" rIns="0">
            <a:spAutoFit/>
          </a:bodyPr>
          <a:lstStyle/>
          <a:p>
            <a:pPr algn="ctr">
              <a:lnSpc>
                <a:spcPts val="6860"/>
              </a:lnSpc>
            </a:pPr>
            <a:r>
              <a:rPr lang="en-US" sz="4900">
                <a:solidFill>
                  <a:srgbClr val="51504F"/>
                </a:solidFill>
                <a:latin typeface="Open Sauce"/>
                <a:ea typeface="Open Sauce"/>
                <a:cs typeface="Open Sauce"/>
                <a:sym typeface="Open Sauce"/>
              </a:rPr>
              <a:t>Python version</a:t>
            </a:r>
          </a:p>
        </p:txBody>
      </p:sp>
      <p:sp>
        <p:nvSpPr>
          <p:cNvPr name="Freeform 5" id="5"/>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Freeform 6" id="6"/>
          <p:cNvSpPr/>
          <p:nvPr/>
        </p:nvSpPr>
        <p:spPr>
          <a:xfrm flipH="false" flipV="false" rot="-4924866">
            <a:off x="15460733" y="125546"/>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4"/>
            <a:stretch>
              <a:fillRect l="0" t="0" r="0" b="0"/>
            </a:stretch>
          </a:blipFill>
        </p:spPr>
      </p:sp>
      <p:grpSp>
        <p:nvGrpSpPr>
          <p:cNvPr name="Group 7" id="7"/>
          <p:cNvGrpSpPr/>
          <p:nvPr/>
        </p:nvGrpSpPr>
        <p:grpSpPr>
          <a:xfrm rot="0">
            <a:off x="17690482" y="8660782"/>
            <a:ext cx="597518" cy="5975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24</a:t>
            </a:r>
          </a:p>
        </p:txBody>
      </p:sp>
    </p:spTree>
  </p:cSld>
  <p:clrMapOvr>
    <a:masterClrMapping/>
  </p:clrMapOvr>
  <p:transition spd="fast">
    <p:wipe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1556319"/>
            <a:ext cx="8523165" cy="65811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4. Mo</a:t>
            </a:r>
            <a:r>
              <a:rPr lang="en-US" sz="3399">
                <a:solidFill>
                  <a:srgbClr val="FFFFFF"/>
                </a:solidFill>
                <a:latin typeface="Canva Sans"/>
                <a:ea typeface="Canva Sans"/>
                <a:cs typeface="Canva Sans"/>
                <a:sym typeface="Canva Sans"/>
              </a:rPr>
              <a:t>del and Training File Storage:</a:t>
            </a:r>
          </a:p>
          <a:p>
            <a:pPr algn="l" marL="1468119" indent="-489373" lvl="2">
              <a:lnSpc>
                <a:spcPts val="4759"/>
              </a:lnSpc>
              <a:buFont typeface="Arial"/>
              <a:buChar char="⚬"/>
            </a:pPr>
            <a:r>
              <a:rPr lang="en-US" sz="3399">
                <a:solidFill>
                  <a:srgbClr val="FFFFFF"/>
                </a:solidFill>
                <a:latin typeface="Canva Sans"/>
                <a:ea typeface="Canva Sans"/>
                <a:cs typeface="Canva Sans"/>
                <a:sym typeface="Canva Sans"/>
              </a:rPr>
              <a:t>We faced a challenge with storing machine learning models and training files. By default, these files are stored inside the Airflow container, which can lead to data loss when the container is restarted. To fix this, we adjusted the storage path to ensure the files are saved in a persistent external location.</a:t>
            </a:r>
          </a:p>
        </p:txBody>
      </p:sp>
      <p:sp>
        <p:nvSpPr>
          <p:cNvPr name="Freeform 3" id="3"/>
          <p:cNvSpPr/>
          <p:nvPr/>
        </p:nvSpPr>
        <p:spPr>
          <a:xfrm flipH="false" flipV="false" rot="0">
            <a:off x="10825088" y="3797483"/>
            <a:ext cx="6434212" cy="2692034"/>
          </a:xfrm>
          <a:custGeom>
            <a:avLst/>
            <a:gdLst/>
            <a:ahLst/>
            <a:cxnLst/>
            <a:rect r="r" b="b" t="t" l="l"/>
            <a:pathLst>
              <a:path h="2692034" w="6434212">
                <a:moveTo>
                  <a:pt x="0" y="0"/>
                </a:moveTo>
                <a:lnTo>
                  <a:pt x="6434212" y="0"/>
                </a:lnTo>
                <a:lnTo>
                  <a:pt x="6434212" y="2692034"/>
                </a:lnTo>
                <a:lnTo>
                  <a:pt x="0" y="2692034"/>
                </a:lnTo>
                <a:lnTo>
                  <a:pt x="0" y="0"/>
                </a:lnTo>
                <a:close/>
              </a:path>
            </a:pathLst>
          </a:custGeom>
          <a:blipFill>
            <a:blip r:embed="rId2"/>
            <a:stretch>
              <a:fillRect l="0" t="0" r="0" b="0"/>
            </a:stretch>
          </a:blipFill>
        </p:spPr>
      </p:sp>
      <p:sp>
        <p:nvSpPr>
          <p:cNvPr name="TextBox 4" id="4"/>
          <p:cNvSpPr txBox="true"/>
          <p:nvPr/>
        </p:nvSpPr>
        <p:spPr>
          <a:xfrm rot="0">
            <a:off x="13524901" y="5759077"/>
            <a:ext cx="2559627" cy="887095"/>
          </a:xfrm>
          <a:prstGeom prst="rect">
            <a:avLst/>
          </a:prstGeom>
        </p:spPr>
        <p:txBody>
          <a:bodyPr anchor="t" rtlCol="false" tIns="0" lIns="0" bIns="0" rIns="0">
            <a:spAutoFit/>
          </a:bodyPr>
          <a:lstStyle/>
          <a:p>
            <a:pPr algn="ctr">
              <a:lnSpc>
                <a:spcPts val="7279"/>
              </a:lnSpc>
            </a:pPr>
            <a:r>
              <a:rPr lang="en-US" sz="5199">
                <a:solidFill>
                  <a:srgbClr val="51504F"/>
                </a:solidFill>
                <a:latin typeface="Open Sauce"/>
                <a:ea typeface="Open Sauce"/>
                <a:cs typeface="Open Sauce"/>
                <a:sym typeface="Open Sauce"/>
              </a:rPr>
              <a:t>Storage</a:t>
            </a:r>
          </a:p>
        </p:txBody>
      </p:sp>
      <p:sp>
        <p:nvSpPr>
          <p:cNvPr name="Freeform 5" id="5"/>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Freeform 6" id="6"/>
          <p:cNvSpPr/>
          <p:nvPr/>
        </p:nvSpPr>
        <p:spPr>
          <a:xfrm flipH="false" flipV="false" rot="1207755">
            <a:off x="-2347242" y="-5118025"/>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grpSp>
        <p:nvGrpSpPr>
          <p:cNvPr name="Group 7" id="7"/>
          <p:cNvGrpSpPr/>
          <p:nvPr/>
        </p:nvGrpSpPr>
        <p:grpSpPr>
          <a:xfrm rot="0">
            <a:off x="17690482" y="8660782"/>
            <a:ext cx="597518" cy="5975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25</a:t>
            </a:r>
          </a:p>
        </p:txBody>
      </p:sp>
    </p:spTree>
  </p:cSld>
  <p:clrMapOvr>
    <a:masterClrMapping/>
  </p:clrMapOvr>
  <p:transition spd="fast">
    <p:wipe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9516216" y="2224012"/>
            <a:ext cx="8771784" cy="5073482"/>
          </a:xfrm>
          <a:custGeom>
            <a:avLst/>
            <a:gdLst/>
            <a:ahLst/>
            <a:cxnLst/>
            <a:rect r="r" b="b" t="t" l="l"/>
            <a:pathLst>
              <a:path h="5073482" w="8771784">
                <a:moveTo>
                  <a:pt x="0" y="0"/>
                </a:moveTo>
                <a:lnTo>
                  <a:pt x="8771784" y="0"/>
                </a:lnTo>
                <a:lnTo>
                  <a:pt x="8771784" y="5073482"/>
                </a:lnTo>
                <a:lnTo>
                  <a:pt x="0" y="5073482"/>
                </a:lnTo>
                <a:lnTo>
                  <a:pt x="0" y="0"/>
                </a:lnTo>
                <a:close/>
              </a:path>
            </a:pathLst>
          </a:custGeom>
          <a:blipFill>
            <a:blip r:embed="rId2"/>
            <a:stretch>
              <a:fillRect l="0" t="0" r="0" b="0"/>
            </a:stretch>
          </a:blipFill>
        </p:spPr>
      </p:sp>
      <p:sp>
        <p:nvSpPr>
          <p:cNvPr name="TextBox 3" id="3"/>
          <p:cNvSpPr txBox="true"/>
          <p:nvPr/>
        </p:nvSpPr>
        <p:spPr>
          <a:xfrm rot="0">
            <a:off x="1028700" y="1578731"/>
            <a:ext cx="10642714" cy="6316419"/>
          </a:xfrm>
          <a:prstGeom prst="rect">
            <a:avLst/>
          </a:prstGeom>
        </p:spPr>
        <p:txBody>
          <a:bodyPr anchor="t" rtlCol="false" tIns="0" lIns="0" bIns="0" rIns="0">
            <a:spAutoFit/>
          </a:bodyPr>
          <a:lstStyle/>
          <a:p>
            <a:pPr algn="l">
              <a:lnSpc>
                <a:spcPts val="3867"/>
              </a:lnSpc>
            </a:pPr>
            <a:r>
              <a:rPr lang="en-US" sz="2762">
                <a:solidFill>
                  <a:srgbClr val="FFFFFF"/>
                </a:solidFill>
                <a:latin typeface="Canva Sans"/>
                <a:ea typeface="Canva Sans"/>
                <a:cs typeface="Canva Sans"/>
                <a:sym typeface="Canva Sans"/>
              </a:rPr>
              <a:t>Additionally, we used MLflow to track and store the results of our model training processes. MLflow provides a comprehensive platform for:</a:t>
            </a:r>
          </a:p>
          <a:p>
            <a:pPr algn="l" marL="596487" indent="-298244" lvl="1">
              <a:lnSpc>
                <a:spcPts val="3867"/>
              </a:lnSpc>
              <a:buFont typeface="Arial"/>
              <a:buChar char="•"/>
            </a:pPr>
            <a:r>
              <a:rPr lang="en-US" sz="2762">
                <a:solidFill>
                  <a:srgbClr val="FFFFFF"/>
                </a:solidFill>
                <a:latin typeface="Canva Sans"/>
                <a:ea typeface="Canva Sans"/>
                <a:cs typeface="Canva Sans"/>
                <a:sym typeface="Canva Sans"/>
              </a:rPr>
              <a:t>Tracking: Monitoring various training runs and recording metrics, parameters, and model performance.</a:t>
            </a:r>
          </a:p>
          <a:p>
            <a:pPr algn="l" marL="596487" indent="-298244" lvl="1">
              <a:lnSpc>
                <a:spcPts val="3867"/>
              </a:lnSpc>
              <a:buFont typeface="Arial"/>
              <a:buChar char="•"/>
            </a:pPr>
            <a:r>
              <a:rPr lang="en-US" sz="2762">
                <a:solidFill>
                  <a:srgbClr val="FFFFFF"/>
                </a:solidFill>
                <a:latin typeface="Canva Sans"/>
                <a:ea typeface="Canva Sans"/>
                <a:cs typeface="Canva Sans"/>
                <a:sym typeface="Canva Sans"/>
              </a:rPr>
              <a:t>Comparison: Comparing results across different training sessions to select the best-performing model for deployment.</a:t>
            </a:r>
          </a:p>
          <a:p>
            <a:pPr algn="l" marL="596487" indent="-298244" lvl="1">
              <a:lnSpc>
                <a:spcPts val="3867"/>
              </a:lnSpc>
              <a:buFont typeface="Arial"/>
              <a:buChar char="•"/>
            </a:pPr>
            <a:r>
              <a:rPr lang="en-US" sz="2762">
                <a:solidFill>
                  <a:srgbClr val="FFFFFF"/>
                </a:solidFill>
                <a:latin typeface="Canva Sans"/>
                <a:ea typeface="Canva Sans"/>
                <a:cs typeface="Canva Sans"/>
                <a:sym typeface="Canva Sans"/>
              </a:rPr>
              <a:t>Storage: Managing and storing trained models for future use.</a:t>
            </a:r>
          </a:p>
          <a:p>
            <a:pPr algn="l">
              <a:lnSpc>
                <a:spcPts val="3867"/>
              </a:lnSpc>
            </a:pPr>
            <a:r>
              <a:rPr lang="en-US" sz="2762">
                <a:solidFill>
                  <a:srgbClr val="FFFFFF"/>
                </a:solidFill>
                <a:latin typeface="Canva Sans"/>
                <a:ea typeface="Canva Sans"/>
                <a:cs typeface="Canva Sans"/>
                <a:sym typeface="Canva Sans"/>
              </a:rPr>
              <a:t>By integrating Airflow and MLflow, we ensured seamless automation, efficient tracking, and consistent improvement in our machine learning workflows.</a:t>
            </a:r>
          </a:p>
        </p:txBody>
      </p:sp>
      <p:sp>
        <p:nvSpPr>
          <p:cNvPr name="Freeform 4" id="4"/>
          <p:cNvSpPr/>
          <p:nvPr/>
        </p:nvSpPr>
        <p:spPr>
          <a:xfrm flipH="false" flipV="false" rot="-4924866">
            <a:off x="15460733" y="125546"/>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3"/>
            <a:stretch>
              <a:fillRect l="0" t="0" r="0" b="0"/>
            </a:stretch>
          </a:blipFill>
        </p:spPr>
      </p:sp>
      <p:sp>
        <p:nvSpPr>
          <p:cNvPr name="Freeform 5" id="5"/>
          <p:cNvSpPr/>
          <p:nvPr/>
        </p:nvSpPr>
        <p:spPr>
          <a:xfrm flipH="false" flipV="false" rot="-4924866">
            <a:off x="-2532750" y="8201645"/>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3"/>
            <a:stretch>
              <a:fillRect l="0" t="0" r="0" b="0"/>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26</a:t>
            </a:r>
          </a:p>
        </p:txBody>
      </p:sp>
    </p:spTree>
  </p:cSld>
  <p:clrMapOvr>
    <a:masterClrMapping/>
  </p:clrMapOvr>
  <p:transition spd="fast">
    <p:wipe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19583" y="957097"/>
            <a:ext cx="17954170" cy="8731854"/>
          </a:xfrm>
          <a:custGeom>
            <a:avLst/>
            <a:gdLst/>
            <a:ahLst/>
            <a:cxnLst/>
            <a:rect r="r" b="b" t="t" l="l"/>
            <a:pathLst>
              <a:path h="8731854" w="17954170">
                <a:moveTo>
                  <a:pt x="0" y="0"/>
                </a:moveTo>
                <a:lnTo>
                  <a:pt x="17954170" y="0"/>
                </a:lnTo>
                <a:lnTo>
                  <a:pt x="17954170" y="8731854"/>
                </a:lnTo>
                <a:lnTo>
                  <a:pt x="0" y="8731854"/>
                </a:lnTo>
                <a:lnTo>
                  <a:pt x="0" y="0"/>
                </a:lnTo>
                <a:close/>
              </a:path>
            </a:pathLst>
          </a:custGeom>
          <a:blipFill>
            <a:blip r:embed="rId2"/>
            <a:stretch>
              <a:fillRect l="-660" t="0" r="-66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27</a:t>
            </a:r>
          </a:p>
        </p:txBody>
      </p:sp>
    </p:spTree>
  </p:cSld>
  <p:clrMapOvr>
    <a:masterClrMapping/>
  </p:clrMapOvr>
  <p:transition spd="fast">
    <p:wipe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0" y="1223010"/>
            <a:ext cx="18288000" cy="7840980"/>
          </a:xfrm>
          <a:custGeom>
            <a:avLst/>
            <a:gdLst/>
            <a:ahLst/>
            <a:cxnLst/>
            <a:rect r="r" b="b" t="t" l="l"/>
            <a:pathLst>
              <a:path h="7840980" w="18288000">
                <a:moveTo>
                  <a:pt x="0" y="0"/>
                </a:moveTo>
                <a:lnTo>
                  <a:pt x="18288000" y="0"/>
                </a:lnTo>
                <a:lnTo>
                  <a:pt x="18288000" y="7840980"/>
                </a:lnTo>
                <a:lnTo>
                  <a:pt x="0" y="7840980"/>
                </a:lnTo>
                <a:lnTo>
                  <a:pt x="0" y="0"/>
                </a:lnTo>
                <a:close/>
              </a:path>
            </a:pathLst>
          </a:custGeom>
          <a:blipFill>
            <a:blip r:embed="rId2"/>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28</a:t>
            </a:r>
          </a:p>
        </p:txBody>
      </p:sp>
    </p:spTree>
  </p:cSld>
  <p:clrMapOvr>
    <a:masterClrMapping/>
  </p:clrMapOvr>
  <p:transition spd="fast">
    <p:wipe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3005444" y="3180749"/>
            <a:ext cx="3960154" cy="3925503"/>
          </a:xfrm>
          <a:custGeom>
            <a:avLst/>
            <a:gdLst/>
            <a:ahLst/>
            <a:cxnLst/>
            <a:rect r="r" b="b" t="t" l="l"/>
            <a:pathLst>
              <a:path h="3925503" w="3960154">
                <a:moveTo>
                  <a:pt x="0" y="0"/>
                </a:moveTo>
                <a:lnTo>
                  <a:pt x="3960154" y="0"/>
                </a:lnTo>
                <a:lnTo>
                  <a:pt x="3960154" y="3925502"/>
                </a:lnTo>
                <a:lnTo>
                  <a:pt x="0" y="3925502"/>
                </a:lnTo>
                <a:lnTo>
                  <a:pt x="0" y="0"/>
                </a:lnTo>
                <a:close/>
              </a:path>
            </a:pathLst>
          </a:custGeom>
          <a:blipFill>
            <a:blip r:embed="rId2"/>
            <a:stretch>
              <a:fillRect l="0" t="0" r="0" b="0"/>
            </a:stretch>
          </a:blipFill>
        </p:spPr>
      </p:sp>
      <p:sp>
        <p:nvSpPr>
          <p:cNvPr name="TextBox 3" id="3"/>
          <p:cNvSpPr txBox="true"/>
          <p:nvPr/>
        </p:nvSpPr>
        <p:spPr>
          <a:xfrm rot="0">
            <a:off x="1028700" y="962025"/>
            <a:ext cx="6264176" cy="1144906"/>
          </a:xfrm>
          <a:prstGeom prst="rect">
            <a:avLst/>
          </a:prstGeom>
        </p:spPr>
        <p:txBody>
          <a:bodyPr anchor="t" rtlCol="false" tIns="0" lIns="0" bIns="0" rIns="0">
            <a:spAutoFit/>
          </a:bodyPr>
          <a:lstStyle/>
          <a:p>
            <a:pPr algn="ctr">
              <a:lnSpc>
                <a:spcPts val="4619"/>
              </a:lnSpc>
              <a:spcBef>
                <a:spcPct val="0"/>
              </a:spcBef>
            </a:pPr>
            <a:r>
              <a:rPr lang="en-US" b="true" sz="3299">
                <a:solidFill>
                  <a:srgbClr val="FFFFFF"/>
                </a:solidFill>
                <a:latin typeface="Canva Sans Bold"/>
                <a:ea typeface="Canva Sans Bold"/>
                <a:cs typeface="Canva Sans Bold"/>
                <a:sym typeface="Canva Sans Bold"/>
              </a:rPr>
              <a:t>3. Building a Dashboard, Chatbot &amp; Web Application.</a:t>
            </a:r>
          </a:p>
        </p:txBody>
      </p:sp>
      <p:sp>
        <p:nvSpPr>
          <p:cNvPr name="Freeform 4" id="4"/>
          <p:cNvSpPr/>
          <p:nvPr/>
        </p:nvSpPr>
        <p:spPr>
          <a:xfrm flipH="false" flipV="false" rot="-5225434">
            <a:off x="15565169" y="-213874"/>
            <a:ext cx="8106047" cy="7214381"/>
          </a:xfrm>
          <a:custGeom>
            <a:avLst/>
            <a:gdLst/>
            <a:ahLst/>
            <a:cxnLst/>
            <a:rect r="r" b="b" t="t" l="l"/>
            <a:pathLst>
              <a:path h="7214381" w="8106047">
                <a:moveTo>
                  <a:pt x="0" y="0"/>
                </a:moveTo>
                <a:lnTo>
                  <a:pt x="8106047" y="0"/>
                </a:lnTo>
                <a:lnTo>
                  <a:pt x="8106047" y="7214382"/>
                </a:lnTo>
                <a:lnTo>
                  <a:pt x="0" y="7214382"/>
                </a:lnTo>
                <a:lnTo>
                  <a:pt x="0" y="0"/>
                </a:lnTo>
                <a:close/>
              </a:path>
            </a:pathLst>
          </a:custGeom>
          <a:blipFill>
            <a:blip r:embed="rId3"/>
            <a:stretch>
              <a:fillRect l="0" t="0" r="0" b="0"/>
            </a:stretch>
          </a:blipFill>
        </p:spPr>
      </p:sp>
      <p:sp>
        <p:nvSpPr>
          <p:cNvPr name="Freeform 5" id="5"/>
          <p:cNvSpPr/>
          <p:nvPr/>
        </p:nvSpPr>
        <p:spPr>
          <a:xfrm flipH="false" flipV="false" rot="2700000">
            <a:off x="-3024323" y="6952899"/>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3"/>
            <a:stretch>
              <a:fillRect l="0" t="0" r="0" b="0"/>
            </a:stretch>
          </a:blipFill>
        </p:spPr>
      </p:sp>
      <p:sp>
        <p:nvSpPr>
          <p:cNvPr name="TextBox 6" id="6"/>
          <p:cNvSpPr txBox="true"/>
          <p:nvPr/>
        </p:nvSpPr>
        <p:spPr>
          <a:xfrm rot="0">
            <a:off x="1028700" y="2488384"/>
            <a:ext cx="10112335" cy="6769916"/>
          </a:xfrm>
          <a:prstGeom prst="rect">
            <a:avLst/>
          </a:prstGeom>
        </p:spPr>
        <p:txBody>
          <a:bodyPr anchor="t" rtlCol="false" tIns="0" lIns="0" bIns="0" rIns="0">
            <a:spAutoFit/>
          </a:bodyPr>
          <a:lstStyle/>
          <a:p>
            <a:pPr algn="l">
              <a:lnSpc>
                <a:spcPts val="5394"/>
              </a:lnSpc>
            </a:pPr>
            <a:r>
              <a:rPr lang="en-US" sz="3853">
                <a:solidFill>
                  <a:srgbClr val="FFFFFF"/>
                </a:solidFill>
                <a:latin typeface="Canva Sans"/>
                <a:ea typeface="Canva Sans"/>
                <a:cs typeface="Canva Sans"/>
                <a:sym typeface="Canva Sans"/>
              </a:rPr>
              <a:t>This dashboard is designed to mimic the look and functionality of an application, ensuring a user-friendly and interactive experience.</a:t>
            </a:r>
          </a:p>
          <a:p>
            <a:pPr algn="l">
              <a:lnSpc>
                <a:spcPts val="5394"/>
              </a:lnSpc>
            </a:pPr>
          </a:p>
          <a:p>
            <a:pPr algn="l">
              <a:lnSpc>
                <a:spcPts val="5394"/>
              </a:lnSpc>
            </a:pPr>
            <a:r>
              <a:rPr lang="en-US" sz="3853">
                <a:solidFill>
                  <a:srgbClr val="FFFFFF"/>
                </a:solidFill>
                <a:latin typeface="Canva Sans"/>
                <a:ea typeface="Canva Sans"/>
                <a:cs typeface="Canva Sans"/>
                <a:sym typeface="Canva Sans"/>
              </a:rPr>
              <a:t>The dashboard contains 3 pages as follows:</a:t>
            </a:r>
          </a:p>
          <a:p>
            <a:pPr algn="l" marL="831967" indent="-415984" lvl="1">
              <a:lnSpc>
                <a:spcPts val="5394"/>
              </a:lnSpc>
              <a:buFont typeface="Arial"/>
              <a:buChar char="•"/>
            </a:pPr>
            <a:r>
              <a:rPr lang="en-US" sz="3853">
                <a:solidFill>
                  <a:srgbClr val="FFFFFF"/>
                </a:solidFill>
                <a:latin typeface="Canva Sans"/>
                <a:ea typeface="Canva Sans"/>
                <a:cs typeface="Canva Sans"/>
                <a:sym typeface="Canva Sans"/>
              </a:rPr>
              <a:t>page-1: main menu</a:t>
            </a:r>
          </a:p>
          <a:p>
            <a:pPr algn="l" marL="831967" indent="-415984" lvl="1">
              <a:lnSpc>
                <a:spcPts val="5394"/>
              </a:lnSpc>
              <a:buFont typeface="Arial"/>
              <a:buChar char="•"/>
            </a:pPr>
            <a:r>
              <a:rPr lang="en-US" sz="3853">
                <a:solidFill>
                  <a:srgbClr val="FFFFFF"/>
                </a:solidFill>
                <a:latin typeface="Canva Sans"/>
                <a:ea typeface="Canva Sans"/>
                <a:cs typeface="Canva Sans"/>
                <a:sym typeface="Canva Sans"/>
              </a:rPr>
              <a:t>page-2: Info Page</a:t>
            </a:r>
          </a:p>
          <a:p>
            <a:pPr algn="l" marL="831967" indent="-415984" lvl="1">
              <a:lnSpc>
                <a:spcPts val="5394"/>
              </a:lnSpc>
              <a:buFont typeface="Arial"/>
              <a:buChar char="•"/>
            </a:pPr>
            <a:r>
              <a:rPr lang="en-US" sz="3853">
                <a:solidFill>
                  <a:srgbClr val="FFFFFF"/>
                </a:solidFill>
                <a:latin typeface="Canva Sans"/>
                <a:ea typeface="Canva Sans"/>
                <a:cs typeface="Canva Sans"/>
                <a:sym typeface="Canva Sans"/>
              </a:rPr>
              <a:t>page-3: Location and Property Analysis</a:t>
            </a:r>
          </a:p>
        </p:txBody>
      </p:sp>
      <p:grpSp>
        <p:nvGrpSpPr>
          <p:cNvPr name="Group 7" id="7"/>
          <p:cNvGrpSpPr/>
          <p:nvPr/>
        </p:nvGrpSpPr>
        <p:grpSpPr>
          <a:xfrm rot="0">
            <a:off x="17690482" y="8660782"/>
            <a:ext cx="597518" cy="5975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29</a:t>
            </a:r>
          </a:p>
        </p:txBody>
      </p:sp>
    </p:spTree>
  </p:cSld>
  <p:clrMapOvr>
    <a:masterClrMapping/>
  </p:clrMapOvr>
  <p:transition spd="fast">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639809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main menu - Page 1:</a:t>
            </a:r>
          </a:p>
        </p:txBody>
      </p:sp>
      <p:sp>
        <p:nvSpPr>
          <p:cNvPr name="Freeform 3" id="3"/>
          <p:cNvSpPr/>
          <p:nvPr/>
        </p:nvSpPr>
        <p:spPr>
          <a:xfrm flipH="false" flipV="false" rot="-6607589">
            <a:off x="15069095" y="-1597661"/>
            <a:ext cx="8106047" cy="7214381"/>
          </a:xfrm>
          <a:custGeom>
            <a:avLst/>
            <a:gdLst/>
            <a:ahLst/>
            <a:cxnLst/>
            <a:rect r="r" b="b" t="t" l="l"/>
            <a:pathLst>
              <a:path h="7214381" w="8106047">
                <a:moveTo>
                  <a:pt x="0" y="0"/>
                </a:moveTo>
                <a:lnTo>
                  <a:pt x="8106046" y="0"/>
                </a:lnTo>
                <a:lnTo>
                  <a:pt x="8106046" y="7214382"/>
                </a:lnTo>
                <a:lnTo>
                  <a:pt x="0" y="7214382"/>
                </a:lnTo>
                <a:lnTo>
                  <a:pt x="0" y="0"/>
                </a:lnTo>
                <a:close/>
              </a:path>
            </a:pathLst>
          </a:custGeom>
          <a:blipFill>
            <a:blip r:embed="rId2"/>
            <a:stretch>
              <a:fillRect l="0" t="0" r="0" b="0"/>
            </a:stretch>
          </a:blipFill>
        </p:spPr>
      </p:sp>
      <p:sp>
        <p:nvSpPr>
          <p:cNvPr name="Freeform 4" id="4"/>
          <p:cNvSpPr/>
          <p:nvPr/>
        </p:nvSpPr>
        <p:spPr>
          <a:xfrm flipH="false" flipV="false" rot="0">
            <a:off x="7670840" y="2656342"/>
            <a:ext cx="10225793" cy="5844569"/>
          </a:xfrm>
          <a:custGeom>
            <a:avLst/>
            <a:gdLst/>
            <a:ahLst/>
            <a:cxnLst/>
            <a:rect r="r" b="b" t="t" l="l"/>
            <a:pathLst>
              <a:path h="5844569" w="10225793">
                <a:moveTo>
                  <a:pt x="0" y="0"/>
                </a:moveTo>
                <a:lnTo>
                  <a:pt x="10225794" y="0"/>
                </a:lnTo>
                <a:lnTo>
                  <a:pt x="10225794" y="5844569"/>
                </a:lnTo>
                <a:lnTo>
                  <a:pt x="0" y="5844569"/>
                </a:lnTo>
                <a:lnTo>
                  <a:pt x="0" y="0"/>
                </a:lnTo>
                <a:close/>
              </a:path>
            </a:pathLst>
          </a:custGeom>
          <a:blipFill>
            <a:blip r:embed="rId3"/>
            <a:stretch>
              <a:fillRect l="-23062" t="-9494" r="-23741" b="-11868"/>
            </a:stretch>
          </a:blipFill>
        </p:spPr>
      </p:sp>
      <p:sp>
        <p:nvSpPr>
          <p:cNvPr name="Freeform 5" id="5"/>
          <p:cNvSpPr/>
          <p:nvPr/>
        </p:nvSpPr>
        <p:spPr>
          <a:xfrm flipH="false" flipV="false" rot="2700000">
            <a:off x="-3024323" y="6952899"/>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2"/>
            <a:stretch>
              <a:fillRect l="0" t="0" r="0" b="0"/>
            </a:stretch>
          </a:blipFill>
        </p:spPr>
      </p:sp>
      <p:sp>
        <p:nvSpPr>
          <p:cNvPr name="TextBox 6" id="6"/>
          <p:cNvSpPr txBox="true"/>
          <p:nvPr/>
        </p:nvSpPr>
        <p:spPr>
          <a:xfrm rot="0">
            <a:off x="1028700" y="2570617"/>
            <a:ext cx="6293670" cy="5930294"/>
          </a:xfrm>
          <a:prstGeom prst="rect">
            <a:avLst/>
          </a:prstGeom>
        </p:spPr>
        <p:txBody>
          <a:bodyPr anchor="t" rtlCol="false" tIns="0" lIns="0" bIns="0" rIns="0">
            <a:spAutoFit/>
          </a:bodyPr>
          <a:lstStyle/>
          <a:p>
            <a:pPr algn="l">
              <a:lnSpc>
                <a:spcPts val="6762"/>
              </a:lnSpc>
            </a:pPr>
            <a:r>
              <a:rPr lang="en-US" sz="4830">
                <a:solidFill>
                  <a:srgbClr val="FFFFFF"/>
                </a:solidFill>
                <a:latin typeface="Canva Sans"/>
                <a:ea typeface="Canva Sans"/>
                <a:cs typeface="Canva Sans"/>
                <a:sym typeface="Canva Sans"/>
              </a:rPr>
              <a:t>The first page serves as the main menu, built using bookmarks and selection tabs for seamless navigation between pages.</a:t>
            </a:r>
          </a:p>
        </p:txBody>
      </p:sp>
      <p:grpSp>
        <p:nvGrpSpPr>
          <p:cNvPr name="Group 7" id="7"/>
          <p:cNvGrpSpPr/>
          <p:nvPr/>
        </p:nvGrpSpPr>
        <p:grpSpPr>
          <a:xfrm rot="0">
            <a:off x="17690482" y="8660782"/>
            <a:ext cx="597518" cy="5975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30</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807124" cy="807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690482" y="8660782"/>
            <a:ext cx="597518" cy="597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2019291"/>
            <a:ext cx="16230600" cy="7790688"/>
          </a:xfrm>
          <a:custGeom>
            <a:avLst/>
            <a:gdLst/>
            <a:ahLst/>
            <a:cxnLst/>
            <a:rect r="r" b="b" t="t" l="l"/>
            <a:pathLst>
              <a:path h="7790688" w="16230600">
                <a:moveTo>
                  <a:pt x="0" y="0"/>
                </a:moveTo>
                <a:lnTo>
                  <a:pt x="16230600" y="0"/>
                </a:lnTo>
                <a:lnTo>
                  <a:pt x="16230600" y="7790688"/>
                </a:lnTo>
                <a:lnTo>
                  <a:pt x="0" y="7790688"/>
                </a:lnTo>
                <a:lnTo>
                  <a:pt x="0" y="0"/>
                </a:lnTo>
                <a:close/>
              </a:path>
            </a:pathLst>
          </a:custGeom>
          <a:blipFill>
            <a:blip r:embed="rId2"/>
            <a:stretch>
              <a:fillRect l="0" t="0" r="0" b="0"/>
            </a:stretch>
          </a:blipFill>
        </p:spPr>
      </p:sp>
      <p:sp>
        <p:nvSpPr>
          <p:cNvPr name="TextBox 9" id="9"/>
          <p:cNvSpPr txBox="true"/>
          <p:nvPr/>
        </p:nvSpPr>
        <p:spPr>
          <a:xfrm rot="0">
            <a:off x="1156197" y="1227444"/>
            <a:ext cx="552131" cy="371701"/>
          </a:xfrm>
          <a:prstGeom prst="rect">
            <a:avLst/>
          </a:prstGeom>
        </p:spPr>
        <p:txBody>
          <a:bodyPr anchor="t" rtlCol="false" tIns="0" lIns="0" bIns="0" rIns="0">
            <a:spAutoFit/>
          </a:bodyPr>
          <a:lstStyle/>
          <a:p>
            <a:pPr algn="ctr">
              <a:lnSpc>
                <a:spcPts val="3096"/>
              </a:lnSpc>
              <a:spcBef>
                <a:spcPct val="0"/>
              </a:spcBef>
            </a:pPr>
            <a:r>
              <a:rPr lang="en-US" b="true" sz="2212">
                <a:solidFill>
                  <a:srgbClr val="151A18"/>
                </a:solidFill>
                <a:latin typeface="Open Sans Bold"/>
                <a:ea typeface="Open Sans Bold"/>
                <a:cs typeface="Open Sans Bold"/>
                <a:sym typeface="Open Sans Bold"/>
              </a:rPr>
              <a:t>01</a:t>
            </a:r>
          </a:p>
        </p:txBody>
      </p:sp>
      <p:sp>
        <p:nvSpPr>
          <p:cNvPr name="TextBox 10" id="10"/>
          <p:cNvSpPr txBox="true"/>
          <p:nvPr/>
        </p:nvSpPr>
        <p:spPr>
          <a:xfrm rot="0">
            <a:off x="2239548" y="1109999"/>
            <a:ext cx="6606573" cy="587376"/>
          </a:xfrm>
          <a:prstGeom prst="rect">
            <a:avLst/>
          </a:prstGeom>
        </p:spPr>
        <p:txBody>
          <a:bodyPr anchor="t" rtlCol="false" tIns="0" lIns="0" bIns="0" rIns="0">
            <a:spAutoFit/>
          </a:bodyPr>
          <a:lstStyle/>
          <a:p>
            <a:pPr algn="l">
              <a:lnSpc>
                <a:spcPts val="4899"/>
              </a:lnSpc>
              <a:spcBef>
                <a:spcPct val="0"/>
              </a:spcBef>
            </a:pPr>
            <a:r>
              <a:rPr lang="en-US" sz="3499">
                <a:solidFill>
                  <a:srgbClr val="FFFFFF"/>
                </a:solidFill>
                <a:latin typeface="Open Sans"/>
                <a:ea typeface="Open Sans"/>
                <a:cs typeface="Open Sans"/>
                <a:sym typeface="Open Sans"/>
              </a:rPr>
              <a:t> Project Overview - Home Page</a:t>
            </a:r>
          </a:p>
        </p:txBody>
      </p:sp>
      <p:sp>
        <p:nvSpPr>
          <p:cNvPr name="TextBox 11" id="11"/>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03</a:t>
            </a:r>
          </a:p>
        </p:txBody>
      </p:sp>
      <p:sp>
        <p:nvSpPr>
          <p:cNvPr name="Freeform 12" id="12"/>
          <p:cNvSpPr/>
          <p:nvPr/>
        </p:nvSpPr>
        <p:spPr>
          <a:xfrm flipH="false" flipV="false" rot="-5225434">
            <a:off x="15565169" y="-213874"/>
            <a:ext cx="8106047" cy="7214381"/>
          </a:xfrm>
          <a:custGeom>
            <a:avLst/>
            <a:gdLst/>
            <a:ahLst/>
            <a:cxnLst/>
            <a:rect r="r" b="b" t="t" l="l"/>
            <a:pathLst>
              <a:path h="7214381" w="8106047">
                <a:moveTo>
                  <a:pt x="0" y="0"/>
                </a:moveTo>
                <a:lnTo>
                  <a:pt x="8106047" y="0"/>
                </a:lnTo>
                <a:lnTo>
                  <a:pt x="8106047" y="7214382"/>
                </a:lnTo>
                <a:lnTo>
                  <a:pt x="0" y="7214382"/>
                </a:lnTo>
                <a:lnTo>
                  <a:pt x="0" y="0"/>
                </a:lnTo>
                <a:close/>
              </a:path>
            </a:pathLst>
          </a:custGeom>
          <a:blipFill>
            <a:blip r:embed="rId3"/>
            <a:stretch>
              <a:fillRect l="0" t="0" r="0" b="0"/>
            </a:stretch>
          </a:blipFill>
        </p:spPr>
      </p:sp>
    </p:spTree>
  </p:cSld>
  <p:clrMapOvr>
    <a:masterClrMapping/>
  </p:clrMapOvr>
  <p:transition spd="slow">
    <p:cover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7984150" y="2793951"/>
            <a:ext cx="9949102" cy="5774827"/>
          </a:xfrm>
          <a:custGeom>
            <a:avLst/>
            <a:gdLst/>
            <a:ahLst/>
            <a:cxnLst/>
            <a:rect r="r" b="b" t="t" l="l"/>
            <a:pathLst>
              <a:path h="5774827" w="9949102">
                <a:moveTo>
                  <a:pt x="0" y="0"/>
                </a:moveTo>
                <a:lnTo>
                  <a:pt x="9949102" y="0"/>
                </a:lnTo>
                <a:lnTo>
                  <a:pt x="9949102" y="5774827"/>
                </a:lnTo>
                <a:lnTo>
                  <a:pt x="0" y="5774827"/>
                </a:lnTo>
                <a:lnTo>
                  <a:pt x="0" y="0"/>
                </a:lnTo>
                <a:close/>
              </a:path>
            </a:pathLst>
          </a:custGeom>
          <a:blipFill>
            <a:blip r:embed="rId2"/>
            <a:stretch>
              <a:fillRect l="-23220" t="-7648" r="-24586" b="-12354"/>
            </a:stretch>
          </a:blipFill>
        </p:spPr>
      </p:sp>
      <p:sp>
        <p:nvSpPr>
          <p:cNvPr name="TextBox 3" id="3"/>
          <p:cNvSpPr txBox="true"/>
          <p:nvPr/>
        </p:nvSpPr>
        <p:spPr>
          <a:xfrm rot="0">
            <a:off x="1028700" y="933450"/>
            <a:ext cx="5672571"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Info Page - Page 2</a:t>
            </a:r>
          </a:p>
        </p:txBody>
      </p:sp>
      <p:sp>
        <p:nvSpPr>
          <p:cNvPr name="TextBox 4" id="4"/>
          <p:cNvSpPr txBox="true"/>
          <p:nvPr/>
        </p:nvSpPr>
        <p:spPr>
          <a:xfrm rot="0">
            <a:off x="443856" y="2419667"/>
            <a:ext cx="7540294" cy="65811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This page allows users to filter properties using slicers for property type, city, and neighborhood.</a:t>
            </a:r>
          </a:p>
          <a:p>
            <a:pPr algn="l">
              <a:lnSpc>
                <a:spcPts val="4759"/>
              </a:lnSpc>
            </a:pPr>
            <a:r>
              <a:rPr lang="en-US" sz="3399">
                <a:solidFill>
                  <a:srgbClr val="FFFFFF"/>
                </a:solidFill>
                <a:latin typeface="Canva Sans"/>
                <a:ea typeface="Canva Sans"/>
                <a:cs typeface="Canva Sans"/>
                <a:sym typeface="Canva Sans"/>
              </a:rPr>
              <a:t>A dynamically updated table displays property details, including images (if available), formatted to align in a good shape within the table rows.</a:t>
            </a:r>
          </a:p>
          <a:p>
            <a:pPr algn="l">
              <a:lnSpc>
                <a:spcPts val="4759"/>
              </a:lnSpc>
            </a:pPr>
            <a:r>
              <a:rPr lang="en-US" sz="3399">
                <a:solidFill>
                  <a:srgbClr val="FFFFFF"/>
                </a:solidFill>
                <a:latin typeface="Canva Sans"/>
                <a:ea typeface="Canva Sans"/>
                <a:cs typeface="Canva Sans"/>
                <a:sym typeface="Canva Sans"/>
              </a:rPr>
              <a:t>cards to show the property details for the user to get a comprahinsive look .</a:t>
            </a:r>
          </a:p>
        </p:txBody>
      </p:sp>
      <p:grpSp>
        <p:nvGrpSpPr>
          <p:cNvPr name="Group 5" id="5"/>
          <p:cNvGrpSpPr/>
          <p:nvPr/>
        </p:nvGrpSpPr>
        <p:grpSpPr>
          <a:xfrm rot="0">
            <a:off x="17690482" y="8660782"/>
            <a:ext cx="597518" cy="597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31</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952500"/>
            <a:ext cx="6096804" cy="1365211"/>
          </a:xfrm>
          <a:prstGeom prst="rect">
            <a:avLst/>
          </a:prstGeom>
        </p:spPr>
        <p:txBody>
          <a:bodyPr anchor="t" rtlCol="false" tIns="0" lIns="0" bIns="0" rIns="0">
            <a:spAutoFit/>
          </a:bodyPr>
          <a:lstStyle/>
          <a:p>
            <a:pPr algn="ctr">
              <a:lnSpc>
                <a:spcPts val="5469"/>
              </a:lnSpc>
            </a:pPr>
            <a:r>
              <a:rPr lang="en-US" sz="3906" b="true">
                <a:solidFill>
                  <a:srgbClr val="FFFFFF"/>
                </a:solidFill>
                <a:latin typeface="Canva Sans Bold"/>
                <a:ea typeface="Canva Sans Bold"/>
                <a:cs typeface="Canva Sans Bold"/>
                <a:sym typeface="Canva Sans Bold"/>
              </a:rPr>
              <a:t>Location and Property Analysis - Page 3</a:t>
            </a:r>
          </a:p>
        </p:txBody>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Freeform 4" id="4"/>
          <p:cNvSpPr/>
          <p:nvPr/>
        </p:nvSpPr>
        <p:spPr>
          <a:xfrm flipH="false" flipV="false" rot="-9088749">
            <a:off x="15307519" y="-1849312"/>
            <a:ext cx="3903561" cy="3698625"/>
          </a:xfrm>
          <a:custGeom>
            <a:avLst/>
            <a:gdLst/>
            <a:ahLst/>
            <a:cxnLst/>
            <a:rect r="r" b="b" t="t" l="l"/>
            <a:pathLst>
              <a:path h="3698625" w="3903561">
                <a:moveTo>
                  <a:pt x="0" y="0"/>
                </a:moveTo>
                <a:lnTo>
                  <a:pt x="3903562" y="0"/>
                </a:lnTo>
                <a:lnTo>
                  <a:pt x="3903562" y="3698624"/>
                </a:lnTo>
                <a:lnTo>
                  <a:pt x="0" y="3698624"/>
                </a:lnTo>
                <a:lnTo>
                  <a:pt x="0" y="0"/>
                </a:lnTo>
                <a:close/>
              </a:path>
            </a:pathLst>
          </a:custGeom>
          <a:blipFill>
            <a:blip r:embed="rId2"/>
            <a:stretch>
              <a:fillRect l="0" t="0" r="0" b="0"/>
            </a:stretch>
          </a:blipFill>
        </p:spPr>
      </p:sp>
      <p:sp>
        <p:nvSpPr>
          <p:cNvPr name="Freeform 5" id="5"/>
          <p:cNvSpPr/>
          <p:nvPr/>
        </p:nvSpPr>
        <p:spPr>
          <a:xfrm flipH="false" flipV="false" rot="-9088749">
            <a:off x="7192219" y="7861046"/>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TextBox 6" id="6"/>
          <p:cNvSpPr txBox="true"/>
          <p:nvPr/>
        </p:nvSpPr>
        <p:spPr>
          <a:xfrm rot="0">
            <a:off x="1028700" y="2449600"/>
            <a:ext cx="7197689" cy="6808700"/>
          </a:xfrm>
          <a:prstGeom prst="rect">
            <a:avLst/>
          </a:prstGeom>
        </p:spPr>
        <p:txBody>
          <a:bodyPr anchor="t" rtlCol="false" tIns="0" lIns="0" bIns="0" rIns="0">
            <a:spAutoFit/>
          </a:bodyPr>
          <a:lstStyle/>
          <a:p>
            <a:pPr algn="l">
              <a:lnSpc>
                <a:spcPts val="4165"/>
              </a:lnSpc>
            </a:pPr>
            <a:r>
              <a:rPr lang="en-US" sz="2975">
                <a:solidFill>
                  <a:srgbClr val="FFFFFF"/>
                </a:solidFill>
                <a:latin typeface="Canva Sans"/>
                <a:ea typeface="Canva Sans"/>
                <a:cs typeface="Canva Sans"/>
                <a:sym typeface="Canva Sans"/>
              </a:rPr>
              <a:t>an interactive map of Jordan showcasing neighborhoods and cities.</a:t>
            </a:r>
          </a:p>
          <a:p>
            <a:pPr algn="l">
              <a:lnSpc>
                <a:spcPts val="4165"/>
              </a:lnSpc>
            </a:pPr>
            <a:r>
              <a:rPr lang="en-US" sz="2975">
                <a:solidFill>
                  <a:srgbClr val="FFFFFF"/>
                </a:solidFill>
                <a:latin typeface="Canva Sans"/>
                <a:ea typeface="Canva Sans"/>
                <a:cs typeface="Canva Sans"/>
                <a:sym typeface="Canva Sans"/>
              </a:rPr>
              <a:t>Includes a pie chart to display price distributions for the most in-demand properties.</a:t>
            </a:r>
          </a:p>
          <a:p>
            <a:pPr algn="l">
              <a:lnSpc>
                <a:spcPts val="4165"/>
              </a:lnSpc>
            </a:pPr>
            <a:r>
              <a:rPr lang="en-US" sz="2975">
                <a:solidFill>
                  <a:srgbClr val="FFFFFF"/>
                </a:solidFill>
                <a:latin typeface="Canva Sans"/>
                <a:ea typeface="Canva Sans"/>
                <a:cs typeface="Canva Sans"/>
                <a:sym typeface="Canva Sans"/>
              </a:rPr>
              <a:t>A bar chart reveals which neighborhoods have the highest number of property ads.</a:t>
            </a:r>
          </a:p>
          <a:p>
            <a:pPr algn="l">
              <a:lnSpc>
                <a:spcPts val="4165"/>
              </a:lnSpc>
            </a:pPr>
            <a:r>
              <a:rPr lang="en-US" sz="2975">
                <a:solidFill>
                  <a:srgbClr val="FFFFFF"/>
                </a:solidFill>
                <a:latin typeface="Canva Sans"/>
                <a:ea typeface="Canva Sans"/>
                <a:cs typeface="Canva Sans"/>
                <a:sym typeface="Canva Sans"/>
              </a:rPr>
              <a:t>A slicer with a filed parameter function provides a smart and efficient way to analyze property prices in detail, supported by a line chart for deeper insights.</a:t>
            </a:r>
          </a:p>
        </p:txBody>
      </p:sp>
      <p:sp>
        <p:nvSpPr>
          <p:cNvPr name="Freeform 7" id="7"/>
          <p:cNvSpPr/>
          <p:nvPr/>
        </p:nvSpPr>
        <p:spPr>
          <a:xfrm flipH="false" flipV="false" rot="0">
            <a:off x="8662989" y="2793951"/>
            <a:ext cx="9097988" cy="5430129"/>
          </a:xfrm>
          <a:custGeom>
            <a:avLst/>
            <a:gdLst/>
            <a:ahLst/>
            <a:cxnLst/>
            <a:rect r="r" b="b" t="t" l="l"/>
            <a:pathLst>
              <a:path h="5430129" w="9097988">
                <a:moveTo>
                  <a:pt x="0" y="0"/>
                </a:moveTo>
                <a:lnTo>
                  <a:pt x="9097988" y="0"/>
                </a:lnTo>
                <a:lnTo>
                  <a:pt x="9097988" y="5430129"/>
                </a:lnTo>
                <a:lnTo>
                  <a:pt x="0" y="5430129"/>
                </a:lnTo>
                <a:lnTo>
                  <a:pt x="0" y="0"/>
                </a:lnTo>
                <a:close/>
              </a:path>
            </a:pathLst>
          </a:custGeom>
          <a:blipFill>
            <a:blip r:embed="rId3"/>
            <a:stretch>
              <a:fillRect l="-22723" t="-6250" r="-24080" b="-9660"/>
            </a:stretch>
          </a:blipFill>
        </p:spPr>
      </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32</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1413783"/>
            <a:ext cx="11196286" cy="7844517"/>
          </a:xfrm>
          <a:prstGeom prst="rect">
            <a:avLst/>
          </a:prstGeom>
        </p:spPr>
        <p:txBody>
          <a:bodyPr anchor="t" rtlCol="false" tIns="0" lIns="0" bIns="0" rIns="0">
            <a:spAutoFit/>
          </a:bodyPr>
          <a:lstStyle/>
          <a:p>
            <a:pPr algn="l">
              <a:lnSpc>
                <a:spcPts val="6932"/>
              </a:lnSpc>
            </a:pPr>
            <a:r>
              <a:rPr lang="en-US" sz="4951">
                <a:solidFill>
                  <a:srgbClr val="FFFFFF"/>
                </a:solidFill>
                <a:latin typeface="Canva Sans"/>
                <a:ea typeface="Canva Sans"/>
                <a:cs typeface="Canva Sans"/>
                <a:sym typeface="Canva Sans"/>
              </a:rPr>
              <a:t>We developed a specialized chatbot designed to deliver accurate and prompt responses using advanced technologies. The core model was built with Groq and LLaMA 3.1-70B model, where Groq ensures high-performance execution, and Llama provides robust language capabilities.</a:t>
            </a:r>
          </a:p>
        </p:txBody>
      </p:sp>
      <p:sp>
        <p:nvSpPr>
          <p:cNvPr name="Freeform 3" id="3"/>
          <p:cNvSpPr/>
          <p:nvPr/>
        </p:nvSpPr>
        <p:spPr>
          <a:xfrm flipH="false" flipV="false" rot="0">
            <a:off x="11976470" y="2633534"/>
            <a:ext cx="5509791" cy="5509791"/>
          </a:xfrm>
          <a:custGeom>
            <a:avLst/>
            <a:gdLst/>
            <a:ahLst/>
            <a:cxnLst/>
            <a:rect r="r" b="b" t="t" l="l"/>
            <a:pathLst>
              <a:path h="5509791" w="5509791">
                <a:moveTo>
                  <a:pt x="0" y="0"/>
                </a:moveTo>
                <a:lnTo>
                  <a:pt x="5509791" y="0"/>
                </a:lnTo>
                <a:lnTo>
                  <a:pt x="5509791" y="5509790"/>
                </a:lnTo>
                <a:lnTo>
                  <a:pt x="0" y="5509790"/>
                </a:lnTo>
                <a:lnTo>
                  <a:pt x="0" y="0"/>
                </a:lnTo>
                <a:close/>
              </a:path>
            </a:pathLst>
          </a:custGeom>
          <a:blipFill>
            <a:blip r:embed="rId2"/>
            <a:stretch>
              <a:fillRect l="0" t="0" r="0" b="0"/>
            </a:stretch>
          </a:blipFill>
        </p:spPr>
      </p:sp>
      <p:sp>
        <p:nvSpPr>
          <p:cNvPr name="Freeform 4" id="4"/>
          <p:cNvSpPr/>
          <p:nvPr/>
        </p:nvSpPr>
        <p:spPr>
          <a:xfrm flipH="false" flipV="false" rot="0">
            <a:off x="14731365" y="-981707"/>
            <a:ext cx="4758911" cy="5576849"/>
          </a:xfrm>
          <a:custGeom>
            <a:avLst/>
            <a:gdLst/>
            <a:ahLst/>
            <a:cxnLst/>
            <a:rect r="r" b="b" t="t" l="l"/>
            <a:pathLst>
              <a:path h="5576849" w="4758911">
                <a:moveTo>
                  <a:pt x="0" y="0"/>
                </a:moveTo>
                <a:lnTo>
                  <a:pt x="4758912" y="0"/>
                </a:lnTo>
                <a:lnTo>
                  <a:pt x="4758912" y="5576849"/>
                </a:lnTo>
                <a:lnTo>
                  <a:pt x="0" y="5576849"/>
                </a:lnTo>
                <a:lnTo>
                  <a:pt x="0" y="0"/>
                </a:lnTo>
                <a:close/>
              </a:path>
            </a:pathLst>
          </a:custGeom>
          <a:blipFill>
            <a:blip r:embed="rId3"/>
            <a:stretch>
              <a:fillRect l="0" t="0" r="0" b="0"/>
            </a:stretch>
          </a:blipFill>
        </p:spPr>
      </p:sp>
      <p:sp>
        <p:nvSpPr>
          <p:cNvPr name="Freeform 5" id="5"/>
          <p:cNvSpPr/>
          <p:nvPr/>
        </p:nvSpPr>
        <p:spPr>
          <a:xfrm flipH="false" flipV="false" rot="3933252">
            <a:off x="14927631" y="4685268"/>
            <a:ext cx="5989682" cy="5725137"/>
          </a:xfrm>
          <a:custGeom>
            <a:avLst/>
            <a:gdLst/>
            <a:ahLst/>
            <a:cxnLst/>
            <a:rect r="r" b="b" t="t" l="l"/>
            <a:pathLst>
              <a:path h="5725137" w="5989682">
                <a:moveTo>
                  <a:pt x="0" y="0"/>
                </a:moveTo>
                <a:lnTo>
                  <a:pt x="5989681" y="0"/>
                </a:lnTo>
                <a:lnTo>
                  <a:pt x="5989681" y="5725137"/>
                </a:lnTo>
                <a:lnTo>
                  <a:pt x="0" y="5725137"/>
                </a:lnTo>
                <a:lnTo>
                  <a:pt x="0" y="0"/>
                </a:lnTo>
                <a:close/>
              </a:path>
            </a:pathLst>
          </a:custGeom>
          <a:blipFill>
            <a:blip r:embed="rId4"/>
            <a:stretch>
              <a:fillRect l="0" t="0" r="0" b="0"/>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33</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1430391"/>
            <a:ext cx="10293687" cy="7350017"/>
          </a:xfrm>
          <a:prstGeom prst="rect">
            <a:avLst/>
          </a:prstGeom>
        </p:spPr>
        <p:txBody>
          <a:bodyPr anchor="t" rtlCol="false" tIns="0" lIns="0" bIns="0" rIns="0">
            <a:spAutoFit/>
          </a:bodyPr>
          <a:lstStyle/>
          <a:p>
            <a:pPr algn="l">
              <a:lnSpc>
                <a:spcPts val="5314"/>
              </a:lnSpc>
            </a:pPr>
            <a:r>
              <a:rPr lang="en-US" sz="3796">
                <a:solidFill>
                  <a:srgbClr val="FFFFFF"/>
                </a:solidFill>
                <a:latin typeface="Canva Sans"/>
                <a:ea typeface="Canva Sans"/>
                <a:cs typeface="Canva Sans"/>
                <a:sym typeface="Canva Sans"/>
              </a:rPr>
              <a:t>For data management and retrieval, we utilized FAISS Vector DB to store and efficiently retrieve relevant paragraphs, along with SentenceTransformer to encode texts into high-quality numerical representations.</a:t>
            </a:r>
          </a:p>
          <a:p>
            <a:pPr algn="l">
              <a:lnSpc>
                <a:spcPts val="5314"/>
              </a:lnSpc>
            </a:pPr>
            <a:r>
              <a:rPr lang="en-US" sz="3796">
                <a:solidFill>
                  <a:srgbClr val="FFFFFF"/>
                </a:solidFill>
                <a:latin typeface="Canva Sans"/>
                <a:ea typeface="Canva Sans"/>
                <a:cs typeface="Canva Sans"/>
                <a:sym typeface="Canva Sans"/>
              </a:rPr>
              <a:t>The required data for training and feeding the system was extracted directly from the data warehouses we had previously built, enabling seamless integration between different components of the project.</a:t>
            </a:r>
          </a:p>
        </p:txBody>
      </p:sp>
      <p:sp>
        <p:nvSpPr>
          <p:cNvPr name="Freeform 3" id="3"/>
          <p:cNvSpPr/>
          <p:nvPr/>
        </p:nvSpPr>
        <p:spPr>
          <a:xfrm flipH="false" flipV="false" rot="-1375981">
            <a:off x="14201385" y="341470"/>
            <a:ext cx="6787808" cy="9784966"/>
          </a:xfrm>
          <a:custGeom>
            <a:avLst/>
            <a:gdLst/>
            <a:ahLst/>
            <a:cxnLst/>
            <a:rect r="r" b="b" t="t" l="l"/>
            <a:pathLst>
              <a:path h="9784966" w="6787808">
                <a:moveTo>
                  <a:pt x="0" y="0"/>
                </a:moveTo>
                <a:lnTo>
                  <a:pt x="6787808" y="0"/>
                </a:lnTo>
                <a:lnTo>
                  <a:pt x="6787808" y="9784966"/>
                </a:lnTo>
                <a:lnTo>
                  <a:pt x="0" y="9784966"/>
                </a:lnTo>
                <a:lnTo>
                  <a:pt x="0" y="0"/>
                </a:lnTo>
                <a:close/>
              </a:path>
            </a:pathLst>
          </a:custGeom>
          <a:blipFill>
            <a:blip r:embed="rId2"/>
            <a:stretch>
              <a:fillRect l="0" t="-3671" r="0" b="-3671"/>
            </a:stretch>
          </a:blipFill>
        </p:spPr>
      </p:sp>
      <p:sp>
        <p:nvSpPr>
          <p:cNvPr name="TextBox 4" id="4"/>
          <p:cNvSpPr txBox="true"/>
          <p:nvPr/>
        </p:nvSpPr>
        <p:spPr>
          <a:xfrm rot="0">
            <a:off x="11903773" y="4043093"/>
            <a:ext cx="4901543" cy="1988810"/>
          </a:xfrm>
          <a:prstGeom prst="rect">
            <a:avLst/>
          </a:prstGeom>
        </p:spPr>
        <p:txBody>
          <a:bodyPr anchor="t" rtlCol="false" tIns="0" lIns="0" bIns="0" rIns="0">
            <a:spAutoFit/>
          </a:bodyPr>
          <a:lstStyle/>
          <a:p>
            <a:pPr algn="ctr">
              <a:lnSpc>
                <a:spcPts val="16380"/>
              </a:lnSpc>
            </a:pPr>
            <a:r>
              <a:rPr lang="en-US" sz="11700" b="true">
                <a:solidFill>
                  <a:srgbClr val="3044F6"/>
                </a:solidFill>
                <a:latin typeface="Canva Sans Bold"/>
                <a:ea typeface="Canva Sans Bold"/>
                <a:cs typeface="Canva Sans Bold"/>
                <a:sym typeface="Canva Sans Bold"/>
              </a:rPr>
              <a:t>FAISS</a:t>
            </a:r>
          </a:p>
        </p:txBody>
      </p:sp>
      <p:grpSp>
        <p:nvGrpSpPr>
          <p:cNvPr name="Group 5" id="5"/>
          <p:cNvGrpSpPr/>
          <p:nvPr/>
        </p:nvGrpSpPr>
        <p:grpSpPr>
          <a:xfrm rot="0">
            <a:off x="17690482" y="8660782"/>
            <a:ext cx="597518" cy="597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34</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2548309" y="3943439"/>
            <a:ext cx="5427506" cy="2400123"/>
          </a:xfrm>
          <a:custGeom>
            <a:avLst/>
            <a:gdLst/>
            <a:ahLst/>
            <a:cxnLst/>
            <a:rect r="r" b="b" t="t" l="l"/>
            <a:pathLst>
              <a:path h="2400123" w="5427506">
                <a:moveTo>
                  <a:pt x="0" y="0"/>
                </a:moveTo>
                <a:lnTo>
                  <a:pt x="5427506" y="0"/>
                </a:lnTo>
                <a:lnTo>
                  <a:pt x="5427506" y="2400122"/>
                </a:lnTo>
                <a:lnTo>
                  <a:pt x="0" y="2400122"/>
                </a:lnTo>
                <a:lnTo>
                  <a:pt x="0" y="0"/>
                </a:lnTo>
                <a:close/>
              </a:path>
            </a:pathLst>
          </a:custGeom>
          <a:blipFill>
            <a:blip r:embed="rId2"/>
            <a:stretch>
              <a:fillRect l="-11315" t="0" r="-11194" b="0"/>
            </a:stretch>
          </a:blipFill>
        </p:spPr>
      </p:sp>
      <p:sp>
        <p:nvSpPr>
          <p:cNvPr name="Freeform 3" id="3"/>
          <p:cNvSpPr/>
          <p:nvPr/>
        </p:nvSpPr>
        <p:spPr>
          <a:xfrm flipH="false" flipV="false" rot="0">
            <a:off x="3796274" y="6940916"/>
            <a:ext cx="9481230" cy="3346084"/>
          </a:xfrm>
          <a:custGeom>
            <a:avLst/>
            <a:gdLst/>
            <a:ahLst/>
            <a:cxnLst/>
            <a:rect r="r" b="b" t="t" l="l"/>
            <a:pathLst>
              <a:path h="3346084" w="9481230">
                <a:moveTo>
                  <a:pt x="0" y="0"/>
                </a:moveTo>
                <a:lnTo>
                  <a:pt x="9481230" y="0"/>
                </a:lnTo>
                <a:lnTo>
                  <a:pt x="9481230" y="3346084"/>
                </a:lnTo>
                <a:lnTo>
                  <a:pt x="0" y="3346084"/>
                </a:lnTo>
                <a:lnTo>
                  <a:pt x="0" y="0"/>
                </a:lnTo>
                <a:close/>
              </a:path>
            </a:pathLst>
          </a:custGeom>
          <a:blipFill>
            <a:blip r:embed="rId3">
              <a:alphaModFix amt="60000"/>
            </a:blip>
            <a:stretch>
              <a:fillRect l="0" t="0" r="0" b="0"/>
            </a:stretch>
          </a:blipFill>
        </p:spPr>
      </p:sp>
      <p:sp>
        <p:nvSpPr>
          <p:cNvPr name="TextBox 4" id="4"/>
          <p:cNvSpPr txBox="true"/>
          <p:nvPr/>
        </p:nvSpPr>
        <p:spPr>
          <a:xfrm rot="0">
            <a:off x="1028700" y="981075"/>
            <a:ext cx="11519609" cy="7882635"/>
          </a:xfrm>
          <a:prstGeom prst="rect">
            <a:avLst/>
          </a:prstGeom>
        </p:spPr>
        <p:txBody>
          <a:bodyPr anchor="t" rtlCol="false" tIns="0" lIns="0" bIns="0" rIns="0">
            <a:spAutoFit/>
          </a:bodyPr>
          <a:lstStyle/>
          <a:p>
            <a:pPr algn="l">
              <a:lnSpc>
                <a:spcPts val="3130"/>
              </a:lnSpc>
            </a:pPr>
            <a:r>
              <a:rPr lang="en-US" sz="2235">
                <a:solidFill>
                  <a:srgbClr val="FFFFFF"/>
                </a:solidFill>
                <a:latin typeface="Canva Sans"/>
                <a:ea typeface="Canva Sans"/>
                <a:cs typeface="Canva Sans"/>
                <a:sym typeface="Canva Sans"/>
              </a:rPr>
              <a:t>For building API we used FastAPI because it offers high performance, simplicity, and automatic API documentation, making it an ideal choice for learning modern API development and asynchronous programming.</a:t>
            </a:r>
          </a:p>
          <a:p>
            <a:pPr algn="l">
              <a:lnSpc>
                <a:spcPts val="3130"/>
              </a:lnSpc>
            </a:pPr>
          </a:p>
          <a:p>
            <a:pPr algn="l">
              <a:lnSpc>
                <a:spcPts val="3130"/>
              </a:lnSpc>
            </a:pPr>
            <a:r>
              <a:rPr lang="en-US" sz="2235">
                <a:solidFill>
                  <a:srgbClr val="FFFFFF"/>
                </a:solidFill>
                <a:latin typeface="Canva Sans"/>
                <a:ea typeface="Canva Sans"/>
                <a:cs typeface="Canva Sans"/>
                <a:sym typeface="Canva Sans"/>
              </a:rPr>
              <a:t>Key Features of FastAPI</a:t>
            </a:r>
          </a:p>
          <a:p>
            <a:pPr algn="l">
              <a:lnSpc>
                <a:spcPts val="3130"/>
              </a:lnSpc>
            </a:pPr>
            <a:r>
              <a:rPr lang="en-US" sz="2235">
                <a:solidFill>
                  <a:srgbClr val="FFFFFF"/>
                </a:solidFill>
                <a:latin typeface="Canva Sans"/>
                <a:ea typeface="Canva Sans"/>
                <a:cs typeface="Canva Sans"/>
                <a:sym typeface="Canva Sans"/>
              </a:rPr>
              <a:t>Routing with Decorators:</a:t>
            </a:r>
          </a:p>
          <a:p>
            <a:pPr algn="l">
              <a:lnSpc>
                <a:spcPts val="3130"/>
              </a:lnSpc>
            </a:pPr>
          </a:p>
          <a:p>
            <a:pPr algn="l">
              <a:lnSpc>
                <a:spcPts val="3130"/>
              </a:lnSpc>
            </a:pPr>
            <a:r>
              <a:rPr lang="en-US" sz="2235">
                <a:solidFill>
                  <a:srgbClr val="FFFFFF"/>
                </a:solidFill>
                <a:latin typeface="Canva Sans"/>
                <a:ea typeface="Canva Sans"/>
                <a:cs typeface="Canva Sans"/>
                <a:sym typeface="Canva Sans"/>
              </a:rPr>
              <a:t>FastAPI uses Python function decorators (e.g., @app.get, @app.post) to define API routes.</a:t>
            </a:r>
          </a:p>
          <a:p>
            <a:pPr algn="l">
              <a:lnSpc>
                <a:spcPts val="3130"/>
              </a:lnSpc>
            </a:pPr>
            <a:r>
              <a:rPr lang="en-US" sz="2235">
                <a:solidFill>
                  <a:srgbClr val="FFFFFF"/>
                </a:solidFill>
                <a:latin typeface="Canva Sans"/>
                <a:ea typeface="Canva Sans"/>
                <a:cs typeface="Canva Sans"/>
                <a:sym typeface="Canva Sans"/>
              </a:rPr>
              <a:t>Each path operation corresponds to an endpoint that handles specific HTTP methods like GET, POST, PUT, or DELETE.</a:t>
            </a:r>
          </a:p>
          <a:p>
            <a:pPr algn="l">
              <a:lnSpc>
                <a:spcPts val="3130"/>
              </a:lnSpc>
            </a:pPr>
            <a:r>
              <a:rPr lang="en-US" sz="2235">
                <a:solidFill>
                  <a:srgbClr val="FFFFFF"/>
                </a:solidFill>
                <a:latin typeface="Canva Sans"/>
                <a:ea typeface="Canva Sans"/>
                <a:cs typeface="Canva Sans"/>
                <a:sym typeface="Canva Sans"/>
              </a:rPr>
              <a:t>Request Handling:</a:t>
            </a:r>
          </a:p>
          <a:p>
            <a:pPr algn="l">
              <a:lnSpc>
                <a:spcPts val="3130"/>
              </a:lnSpc>
            </a:pPr>
          </a:p>
          <a:p>
            <a:pPr algn="l">
              <a:lnSpc>
                <a:spcPts val="3130"/>
              </a:lnSpc>
            </a:pPr>
            <a:r>
              <a:rPr lang="en-US" sz="2235">
                <a:solidFill>
                  <a:srgbClr val="FFFFFF"/>
                </a:solidFill>
                <a:latin typeface="Canva Sans"/>
                <a:ea typeface="Canva Sans"/>
                <a:cs typeface="Canva Sans"/>
                <a:sym typeface="Canva Sans"/>
              </a:rPr>
              <a:t>FastAPI handles incoming HTTP requests and maps them to specific Python functions based on the route and method.</a:t>
            </a:r>
          </a:p>
          <a:p>
            <a:pPr algn="l">
              <a:lnSpc>
                <a:spcPts val="3130"/>
              </a:lnSpc>
            </a:pPr>
            <a:r>
              <a:rPr lang="en-US" sz="2235">
                <a:solidFill>
                  <a:srgbClr val="FFFFFF"/>
                </a:solidFill>
                <a:latin typeface="Canva Sans"/>
                <a:ea typeface="Canva Sans"/>
                <a:cs typeface="Canva Sans"/>
                <a:sym typeface="Canva Sans"/>
              </a:rPr>
              <a:t>Asynchronous Programming:</a:t>
            </a:r>
          </a:p>
          <a:p>
            <a:pPr algn="l">
              <a:lnSpc>
                <a:spcPts val="3130"/>
              </a:lnSpc>
            </a:pPr>
          </a:p>
          <a:p>
            <a:pPr algn="l">
              <a:lnSpc>
                <a:spcPts val="3130"/>
              </a:lnSpc>
            </a:pPr>
            <a:r>
              <a:rPr lang="en-US" sz="2235">
                <a:solidFill>
                  <a:srgbClr val="FFFFFF"/>
                </a:solidFill>
                <a:latin typeface="Canva Sans"/>
                <a:ea typeface="Canva Sans"/>
                <a:cs typeface="Canva Sans"/>
                <a:sym typeface="Canva Sans"/>
              </a:rPr>
              <a:t>FastAPI leverages Python's async and await syntax for non-blocking I/O operations, making it efficient for handling multiple requests concurrently.</a:t>
            </a:r>
          </a:p>
          <a:p>
            <a:pPr algn="l">
              <a:lnSpc>
                <a:spcPts val="3130"/>
              </a:lnSpc>
            </a:pPr>
          </a:p>
        </p:txBody>
      </p:sp>
      <p:sp>
        <p:nvSpPr>
          <p:cNvPr name="Freeform 5" id="5"/>
          <p:cNvSpPr/>
          <p:nvPr/>
        </p:nvSpPr>
        <p:spPr>
          <a:xfrm flipH="false" flipV="false" rot="0">
            <a:off x="14921396" y="-387207"/>
            <a:ext cx="3901846" cy="3698625"/>
          </a:xfrm>
          <a:custGeom>
            <a:avLst/>
            <a:gdLst/>
            <a:ahLst/>
            <a:cxnLst/>
            <a:rect r="r" b="b" t="t" l="l"/>
            <a:pathLst>
              <a:path h="3698625" w="3901846">
                <a:moveTo>
                  <a:pt x="0" y="0"/>
                </a:moveTo>
                <a:lnTo>
                  <a:pt x="3901845" y="0"/>
                </a:lnTo>
                <a:lnTo>
                  <a:pt x="3901845" y="3698624"/>
                </a:lnTo>
                <a:lnTo>
                  <a:pt x="0" y="3698624"/>
                </a:lnTo>
                <a:lnTo>
                  <a:pt x="0" y="0"/>
                </a:lnTo>
                <a:close/>
              </a:path>
            </a:pathLst>
          </a:custGeom>
          <a:blipFill>
            <a:blip r:embed="rId4"/>
            <a:stretch>
              <a:fillRect l="0" t="0" r="0" b="0"/>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35</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0908637" y="4179554"/>
            <a:ext cx="5603939" cy="1136046"/>
          </a:xfrm>
          <a:custGeom>
            <a:avLst/>
            <a:gdLst/>
            <a:ahLst/>
            <a:cxnLst/>
            <a:rect r="r" b="b" t="t" l="l"/>
            <a:pathLst>
              <a:path h="1136046" w="5603939">
                <a:moveTo>
                  <a:pt x="0" y="0"/>
                </a:moveTo>
                <a:lnTo>
                  <a:pt x="5603938" y="0"/>
                </a:lnTo>
                <a:lnTo>
                  <a:pt x="5603938" y="1136047"/>
                </a:lnTo>
                <a:lnTo>
                  <a:pt x="0" y="1136047"/>
                </a:lnTo>
                <a:lnTo>
                  <a:pt x="0" y="0"/>
                </a:lnTo>
                <a:close/>
              </a:path>
            </a:pathLst>
          </a:custGeom>
          <a:blipFill>
            <a:blip r:embed="rId2"/>
            <a:stretch>
              <a:fillRect l="-11547" t="-55157" r="-6569" b="-55157"/>
            </a:stretch>
          </a:blipFill>
        </p:spPr>
      </p:sp>
      <p:sp>
        <p:nvSpPr>
          <p:cNvPr name="TextBox 3" id="3"/>
          <p:cNvSpPr txBox="true"/>
          <p:nvPr/>
        </p:nvSpPr>
        <p:spPr>
          <a:xfrm rot="0">
            <a:off x="12680876" y="5220351"/>
            <a:ext cx="3108830" cy="887095"/>
          </a:xfrm>
          <a:prstGeom prst="rect">
            <a:avLst/>
          </a:prstGeom>
        </p:spPr>
        <p:txBody>
          <a:bodyPr anchor="t" rtlCol="false" tIns="0" lIns="0" bIns="0" rIns="0">
            <a:spAutoFit/>
          </a:bodyPr>
          <a:lstStyle/>
          <a:p>
            <a:pPr algn="ctr">
              <a:lnSpc>
                <a:spcPts val="7279"/>
              </a:lnSpc>
            </a:pPr>
            <a:r>
              <a:rPr lang="en-US" sz="5199">
                <a:solidFill>
                  <a:srgbClr val="05988A"/>
                </a:solidFill>
                <a:latin typeface="Canva Sans"/>
                <a:ea typeface="Canva Sans"/>
                <a:cs typeface="Canva Sans"/>
                <a:sym typeface="Canva Sans"/>
              </a:rPr>
              <a:t>Challengs</a:t>
            </a:r>
          </a:p>
        </p:txBody>
      </p:sp>
      <p:sp>
        <p:nvSpPr>
          <p:cNvPr name="Freeform 4" id="4"/>
          <p:cNvSpPr/>
          <p:nvPr/>
        </p:nvSpPr>
        <p:spPr>
          <a:xfrm flipH="false" flipV="false" rot="0">
            <a:off x="14921396" y="-387207"/>
            <a:ext cx="3901846" cy="3698625"/>
          </a:xfrm>
          <a:custGeom>
            <a:avLst/>
            <a:gdLst/>
            <a:ahLst/>
            <a:cxnLst/>
            <a:rect r="r" b="b" t="t" l="l"/>
            <a:pathLst>
              <a:path h="3698625" w="3901846">
                <a:moveTo>
                  <a:pt x="0" y="0"/>
                </a:moveTo>
                <a:lnTo>
                  <a:pt x="3901845" y="0"/>
                </a:lnTo>
                <a:lnTo>
                  <a:pt x="3901845" y="3698624"/>
                </a:lnTo>
                <a:lnTo>
                  <a:pt x="0" y="3698624"/>
                </a:lnTo>
                <a:lnTo>
                  <a:pt x="0" y="0"/>
                </a:lnTo>
                <a:close/>
              </a:path>
            </a:pathLst>
          </a:custGeom>
          <a:blipFill>
            <a:blip r:embed="rId3"/>
            <a:stretch>
              <a:fillRect l="0" t="0" r="0" b="0"/>
            </a:stretch>
          </a:blipFill>
        </p:spPr>
      </p:sp>
      <p:sp>
        <p:nvSpPr>
          <p:cNvPr name="Freeform 5" id="5"/>
          <p:cNvSpPr/>
          <p:nvPr/>
        </p:nvSpPr>
        <p:spPr>
          <a:xfrm flipH="false" flipV="false" rot="0">
            <a:off x="-1601062" y="8041804"/>
            <a:ext cx="3901846" cy="3698625"/>
          </a:xfrm>
          <a:custGeom>
            <a:avLst/>
            <a:gdLst/>
            <a:ahLst/>
            <a:cxnLst/>
            <a:rect r="r" b="b" t="t" l="l"/>
            <a:pathLst>
              <a:path h="3698625" w="3901846">
                <a:moveTo>
                  <a:pt x="0" y="0"/>
                </a:moveTo>
                <a:lnTo>
                  <a:pt x="3901846" y="0"/>
                </a:lnTo>
                <a:lnTo>
                  <a:pt x="3901846" y="3698625"/>
                </a:lnTo>
                <a:lnTo>
                  <a:pt x="0" y="3698625"/>
                </a:lnTo>
                <a:lnTo>
                  <a:pt x="0" y="0"/>
                </a:lnTo>
                <a:close/>
              </a:path>
            </a:pathLst>
          </a:custGeom>
          <a:blipFill>
            <a:blip r:embed="rId3"/>
            <a:stretch>
              <a:fillRect l="0" t="0" r="0" b="0"/>
            </a:stretch>
          </a:blipFill>
        </p:spPr>
      </p:sp>
      <p:sp>
        <p:nvSpPr>
          <p:cNvPr name="TextBox 6" id="6"/>
          <p:cNvSpPr txBox="true"/>
          <p:nvPr/>
        </p:nvSpPr>
        <p:spPr>
          <a:xfrm rot="0">
            <a:off x="1028700" y="1602158"/>
            <a:ext cx="9879937" cy="7016010"/>
          </a:xfrm>
          <a:prstGeom prst="rect">
            <a:avLst/>
          </a:prstGeom>
        </p:spPr>
        <p:txBody>
          <a:bodyPr anchor="t" rtlCol="false" tIns="0" lIns="0" bIns="0" rIns="0">
            <a:spAutoFit/>
          </a:bodyPr>
          <a:lstStyle/>
          <a:p>
            <a:pPr algn="l">
              <a:lnSpc>
                <a:spcPts val="5077"/>
              </a:lnSpc>
            </a:pPr>
            <a:r>
              <a:rPr lang="en-US" sz="3626">
                <a:solidFill>
                  <a:srgbClr val="FFFFFF"/>
                </a:solidFill>
                <a:latin typeface="Canva Sans"/>
                <a:ea typeface="Canva Sans"/>
                <a:cs typeface="Canva Sans"/>
                <a:sym typeface="Canva Sans"/>
              </a:rPr>
              <a:t>Challenges Encountered</a:t>
            </a:r>
          </a:p>
          <a:p>
            <a:pPr algn="l">
              <a:lnSpc>
                <a:spcPts val="5077"/>
              </a:lnSpc>
            </a:pPr>
            <a:r>
              <a:rPr lang="en-US" sz="3626">
                <a:solidFill>
                  <a:srgbClr val="FFFFFF"/>
                </a:solidFill>
                <a:latin typeface="Canva Sans"/>
                <a:ea typeface="Canva Sans"/>
                <a:cs typeface="Canva Sans"/>
                <a:sym typeface="Canva Sans"/>
              </a:rPr>
              <a:t>Model Loading:</a:t>
            </a:r>
          </a:p>
          <a:p>
            <a:pPr algn="l">
              <a:lnSpc>
                <a:spcPts val="5077"/>
              </a:lnSpc>
            </a:pPr>
            <a:r>
              <a:rPr lang="en-US" sz="3626">
                <a:solidFill>
                  <a:srgbClr val="FFFFFF"/>
                </a:solidFill>
                <a:latin typeface="Canva Sans"/>
                <a:ea typeface="Canva Sans"/>
                <a:cs typeface="Canva Sans"/>
                <a:sym typeface="Canva Sans"/>
              </a:rPr>
              <a:t>Loading the models was a bit tricky. </a:t>
            </a:r>
          </a:p>
          <a:p>
            <a:pPr algn="l">
              <a:lnSpc>
                <a:spcPts val="5077"/>
              </a:lnSpc>
            </a:pPr>
            <a:r>
              <a:rPr lang="en-US" sz="3626">
                <a:solidFill>
                  <a:srgbClr val="FFFFFF"/>
                </a:solidFill>
                <a:latin typeface="Canva Sans"/>
                <a:ea typeface="Canva Sans"/>
                <a:cs typeface="Canva Sans"/>
                <a:sym typeface="Canva Sans"/>
              </a:rPr>
              <a:t>I had to ensure that the user inputs matched the expected format for each feature.</a:t>
            </a:r>
          </a:p>
          <a:p>
            <a:pPr algn="l">
              <a:lnSpc>
                <a:spcPts val="5077"/>
              </a:lnSpc>
            </a:pPr>
            <a:r>
              <a:rPr lang="en-US" sz="3626">
                <a:solidFill>
                  <a:srgbClr val="FFFFFF"/>
                </a:solidFill>
                <a:latin typeface="Canva Sans"/>
                <a:ea typeface="Canva Sans"/>
                <a:cs typeface="Canva Sans"/>
                <a:sym typeface="Canva Sans"/>
              </a:rPr>
              <a:t>Case sensitivity issues occurred, where user input differed in capitalization. To address this, I provided a list of valid, trained-on feature names to ensure accurate predictions.</a:t>
            </a:r>
          </a:p>
          <a:p>
            <a:pPr algn="l">
              <a:lnSpc>
                <a:spcPts val="5077"/>
              </a:lnSpc>
            </a:pPr>
          </a:p>
        </p:txBody>
      </p:sp>
      <p:grpSp>
        <p:nvGrpSpPr>
          <p:cNvPr name="Group 7" id="7"/>
          <p:cNvGrpSpPr/>
          <p:nvPr/>
        </p:nvGrpSpPr>
        <p:grpSpPr>
          <a:xfrm rot="0">
            <a:off x="17690482" y="8660782"/>
            <a:ext cx="597518" cy="5975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36</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2"/>
            <a:stretch>
              <a:fillRect l="0" t="0" r="0" b="0"/>
            </a:stretch>
          </a:blipFill>
        </p:spPr>
      </p:sp>
      <p:sp>
        <p:nvSpPr>
          <p:cNvPr name="Freeform 3" id="3"/>
          <p:cNvSpPr/>
          <p:nvPr/>
        </p:nvSpPr>
        <p:spPr>
          <a:xfrm flipH="false" flipV="false" rot="0">
            <a:off x="7096438" y="3097672"/>
            <a:ext cx="10935730" cy="4509402"/>
          </a:xfrm>
          <a:custGeom>
            <a:avLst/>
            <a:gdLst/>
            <a:ahLst/>
            <a:cxnLst/>
            <a:rect r="r" b="b" t="t" l="l"/>
            <a:pathLst>
              <a:path h="4509402" w="10935730">
                <a:moveTo>
                  <a:pt x="0" y="0"/>
                </a:moveTo>
                <a:lnTo>
                  <a:pt x="10935730" y="0"/>
                </a:lnTo>
                <a:lnTo>
                  <a:pt x="10935730" y="4509403"/>
                </a:lnTo>
                <a:lnTo>
                  <a:pt x="0" y="4509403"/>
                </a:lnTo>
                <a:lnTo>
                  <a:pt x="0" y="0"/>
                </a:lnTo>
                <a:close/>
              </a:path>
            </a:pathLst>
          </a:custGeom>
          <a:blipFill>
            <a:blip r:embed="rId3"/>
            <a:stretch>
              <a:fillRect l="-1671" t="-4631" r="-1671" b="0"/>
            </a:stretch>
          </a:blipFill>
        </p:spPr>
      </p:sp>
      <p:sp>
        <p:nvSpPr>
          <p:cNvPr name="Freeform 4" id="4"/>
          <p:cNvSpPr/>
          <p:nvPr/>
        </p:nvSpPr>
        <p:spPr>
          <a:xfrm flipH="false" flipV="false" rot="-9824999">
            <a:off x="-2268914" y="-246709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2"/>
            <a:stretch>
              <a:fillRect l="0" t="0" r="0" b="0"/>
            </a:stretch>
          </a:blipFill>
        </p:spPr>
      </p:sp>
      <p:sp>
        <p:nvSpPr>
          <p:cNvPr name="TextBox 5" id="5"/>
          <p:cNvSpPr txBox="true"/>
          <p:nvPr/>
        </p:nvSpPr>
        <p:spPr>
          <a:xfrm rot="0">
            <a:off x="214715" y="2449806"/>
            <a:ext cx="6881723" cy="5157268"/>
          </a:xfrm>
          <a:prstGeom prst="rect">
            <a:avLst/>
          </a:prstGeom>
        </p:spPr>
        <p:txBody>
          <a:bodyPr anchor="t" rtlCol="false" tIns="0" lIns="0" bIns="0" rIns="0">
            <a:spAutoFit/>
          </a:bodyPr>
          <a:lstStyle/>
          <a:p>
            <a:pPr algn="l">
              <a:lnSpc>
                <a:spcPts val="4145"/>
              </a:lnSpc>
            </a:pPr>
            <a:r>
              <a:rPr lang="en-US" sz="2960">
                <a:solidFill>
                  <a:srgbClr val="FFFFFF"/>
                </a:solidFill>
                <a:latin typeface="Canva Sans"/>
                <a:ea typeface="Canva Sans"/>
                <a:cs typeface="Canva Sans"/>
                <a:sym typeface="Canva Sans"/>
              </a:rPr>
              <a:t>connecting the dash, chatbot, and models to the webpage:</a:t>
            </a:r>
          </a:p>
          <a:p>
            <a:pPr algn="l">
              <a:lnSpc>
                <a:spcPts val="4145"/>
              </a:lnSpc>
            </a:pPr>
            <a:r>
              <a:rPr lang="en-US" sz="2960">
                <a:solidFill>
                  <a:srgbClr val="FFFFFF"/>
                </a:solidFill>
                <a:latin typeface="Canva Sans"/>
                <a:ea typeface="Canva Sans"/>
                <a:cs typeface="Canva Sans"/>
                <a:sym typeface="Canva Sans"/>
              </a:rPr>
              <a:t>built the webpages using HTML, CSS, and JavaScript and declared the wanted features and their limitations.</a:t>
            </a:r>
          </a:p>
          <a:p>
            <a:pPr algn="l">
              <a:lnSpc>
                <a:spcPts val="4145"/>
              </a:lnSpc>
            </a:pPr>
          </a:p>
          <a:p>
            <a:pPr algn="l">
              <a:lnSpc>
                <a:spcPts val="4145"/>
              </a:lnSpc>
            </a:pPr>
            <a:r>
              <a:rPr lang="en-US" sz="2960">
                <a:solidFill>
                  <a:srgbClr val="FFFFFF"/>
                </a:solidFill>
                <a:latin typeface="Canva Sans"/>
                <a:ea typeface="Canva Sans"/>
                <a:cs typeface="Canva Sans"/>
                <a:sym typeface="Canva Sans"/>
              </a:rPr>
              <a:t>those are done using the get decorator to get the front-end design and the post decorator to send the response that's wanted.</a:t>
            </a:r>
          </a:p>
        </p:txBody>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37</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6607589">
            <a:off x="15069095" y="-1597661"/>
            <a:ext cx="8106047" cy="7214381"/>
          </a:xfrm>
          <a:custGeom>
            <a:avLst/>
            <a:gdLst/>
            <a:ahLst/>
            <a:cxnLst/>
            <a:rect r="r" b="b" t="t" l="l"/>
            <a:pathLst>
              <a:path h="7214381" w="8106047">
                <a:moveTo>
                  <a:pt x="0" y="0"/>
                </a:moveTo>
                <a:lnTo>
                  <a:pt x="8106046" y="0"/>
                </a:lnTo>
                <a:lnTo>
                  <a:pt x="8106046" y="7214382"/>
                </a:lnTo>
                <a:lnTo>
                  <a:pt x="0" y="7214382"/>
                </a:lnTo>
                <a:lnTo>
                  <a:pt x="0" y="0"/>
                </a:lnTo>
                <a:close/>
              </a:path>
            </a:pathLst>
          </a:custGeom>
          <a:blipFill>
            <a:blip r:embed="rId2"/>
            <a:stretch>
              <a:fillRect l="0" t="0" r="0" b="0"/>
            </a:stretch>
          </a:blipFill>
        </p:spPr>
      </p:sp>
      <p:sp>
        <p:nvSpPr>
          <p:cNvPr name="Freeform 3" id="3"/>
          <p:cNvSpPr/>
          <p:nvPr/>
        </p:nvSpPr>
        <p:spPr>
          <a:xfrm flipH="false" flipV="false" rot="2700000">
            <a:off x="-3024323" y="6952899"/>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2"/>
            <a:stretch>
              <a:fillRect l="0" t="0" r="0" b="0"/>
            </a:stretch>
          </a:blipFill>
        </p:spPr>
      </p:sp>
      <p:sp>
        <p:nvSpPr>
          <p:cNvPr name="Freeform 4" id="4"/>
          <p:cNvSpPr/>
          <p:nvPr/>
        </p:nvSpPr>
        <p:spPr>
          <a:xfrm flipH="false" flipV="false" rot="0">
            <a:off x="1404726" y="1944687"/>
            <a:ext cx="15478547" cy="7313613"/>
          </a:xfrm>
          <a:custGeom>
            <a:avLst/>
            <a:gdLst/>
            <a:ahLst/>
            <a:cxnLst/>
            <a:rect r="r" b="b" t="t" l="l"/>
            <a:pathLst>
              <a:path h="7313613" w="15478547">
                <a:moveTo>
                  <a:pt x="0" y="0"/>
                </a:moveTo>
                <a:lnTo>
                  <a:pt x="15478548" y="0"/>
                </a:lnTo>
                <a:lnTo>
                  <a:pt x="15478548" y="7313613"/>
                </a:lnTo>
                <a:lnTo>
                  <a:pt x="0" y="7313613"/>
                </a:lnTo>
                <a:lnTo>
                  <a:pt x="0" y="0"/>
                </a:lnTo>
                <a:close/>
              </a:path>
            </a:pathLst>
          </a:custGeom>
          <a:blipFill>
            <a:blip r:embed="rId3"/>
            <a:stretch>
              <a:fillRect l="0" t="0" r="0" b="0"/>
            </a:stretch>
          </a:blipFill>
        </p:spPr>
      </p:sp>
      <p:sp>
        <p:nvSpPr>
          <p:cNvPr name="TextBox 5" id="5"/>
          <p:cNvSpPr txBox="true"/>
          <p:nvPr/>
        </p:nvSpPr>
        <p:spPr>
          <a:xfrm rot="0">
            <a:off x="2610918" y="405130"/>
            <a:ext cx="12752853" cy="118046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connected the Power BI dashboard using its token from the Power BI service and used it in HTML + fast API to get it done.</a:t>
            </a:r>
            <a:r>
              <a:rPr lang="en-US" sz="3399">
                <a:solidFill>
                  <a:srgbClr val="FFFFFF"/>
                </a:solidFill>
                <a:latin typeface="Canva Sans"/>
                <a:ea typeface="Canva Sans"/>
                <a:cs typeface="Canva Sans"/>
                <a:sym typeface="Canva Sans"/>
              </a:rPr>
              <a:t> </a:t>
            </a:r>
          </a:p>
        </p:txBody>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38</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639388" y="4807243"/>
            <a:ext cx="10336162" cy="2743200"/>
          </a:xfrm>
          <a:prstGeom prst="rect">
            <a:avLst/>
          </a:prstGeom>
        </p:spPr>
        <p:txBody>
          <a:bodyPr anchor="t" rtlCol="false" tIns="0" lIns="0" bIns="0" rIns="0">
            <a:spAutoFit/>
          </a:bodyPr>
          <a:lstStyle/>
          <a:p>
            <a:pPr algn="l">
              <a:lnSpc>
                <a:spcPts val="10800"/>
              </a:lnSpc>
            </a:pPr>
            <a:r>
              <a:rPr lang="en-US" sz="9000" b="true">
                <a:solidFill>
                  <a:srgbClr val="FFFFFF"/>
                </a:solidFill>
                <a:latin typeface="Poppins Medium Bold"/>
                <a:ea typeface="Poppins Medium Bold"/>
                <a:cs typeface="Poppins Medium Bold"/>
                <a:sym typeface="Poppins Medium Bold"/>
              </a:rPr>
              <a:t>Do you have</a:t>
            </a:r>
          </a:p>
          <a:p>
            <a:pPr algn="l">
              <a:lnSpc>
                <a:spcPts val="10800"/>
              </a:lnSpc>
            </a:pPr>
            <a:r>
              <a:rPr lang="en-US" sz="9000" b="true">
                <a:solidFill>
                  <a:srgbClr val="FFFFFF"/>
                </a:solidFill>
                <a:latin typeface="Poppins Medium Bold"/>
                <a:ea typeface="Poppins Medium Bold"/>
                <a:cs typeface="Poppins Medium Bold"/>
                <a:sym typeface="Poppins Medium Bold"/>
              </a:rPr>
              <a:t>any questions?</a:t>
            </a:r>
          </a:p>
        </p:txBody>
      </p:sp>
      <p:sp>
        <p:nvSpPr>
          <p:cNvPr name="Freeform 3" id="3"/>
          <p:cNvSpPr/>
          <p:nvPr/>
        </p:nvSpPr>
        <p:spPr>
          <a:xfrm flipH="false" flipV="false" rot="-4104928">
            <a:off x="9515201" y="-2830887"/>
            <a:ext cx="11155287" cy="12914949"/>
          </a:xfrm>
          <a:custGeom>
            <a:avLst/>
            <a:gdLst/>
            <a:ahLst/>
            <a:cxnLst/>
            <a:rect r="r" b="b" t="t" l="l"/>
            <a:pathLst>
              <a:path h="12914949" w="11155287">
                <a:moveTo>
                  <a:pt x="0" y="0"/>
                </a:moveTo>
                <a:lnTo>
                  <a:pt x="11155288" y="0"/>
                </a:lnTo>
                <a:lnTo>
                  <a:pt x="11155288" y="12914949"/>
                </a:lnTo>
                <a:lnTo>
                  <a:pt x="0" y="12914949"/>
                </a:lnTo>
                <a:lnTo>
                  <a:pt x="0" y="0"/>
                </a:lnTo>
                <a:close/>
              </a:path>
            </a:pathLst>
          </a:custGeom>
          <a:blipFill>
            <a:blip r:embed="rId2"/>
            <a:stretch>
              <a:fillRect l="0" t="0" r="0" b="0"/>
            </a:stretch>
          </a:blipFill>
        </p:spPr>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3"/>
            <a:stretch>
              <a:fillRect l="0" t="0" r="0" b="0"/>
            </a:stretch>
          </a:blipFill>
        </p:spPr>
      </p:sp>
      <p:sp>
        <p:nvSpPr>
          <p:cNvPr name="Freeform 4" id="4"/>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4">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5">
              <a:alphaModFix amt="68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6"/>
            <a:stretch>
              <a:fillRect l="0" t="0" r="0" b="0"/>
            </a:stretch>
          </a:blipFill>
        </p:spPr>
      </p:sp>
      <p:sp>
        <p:nvSpPr>
          <p:cNvPr name="Freeform 7" id="7"/>
          <p:cNvSpPr/>
          <p:nvPr/>
        </p:nvSpPr>
        <p:spPr>
          <a:xfrm flipH="false" flipV="false" rot="0">
            <a:off x="9401220" y="3577506"/>
            <a:ext cx="2519487" cy="2393513"/>
          </a:xfrm>
          <a:custGeom>
            <a:avLst/>
            <a:gdLst/>
            <a:ahLst/>
            <a:cxnLst/>
            <a:rect r="r" b="b" t="t" l="l"/>
            <a:pathLst>
              <a:path h="2393513" w="2519487">
                <a:moveTo>
                  <a:pt x="0" y="0"/>
                </a:moveTo>
                <a:lnTo>
                  <a:pt x="2519487" y="0"/>
                </a:lnTo>
                <a:lnTo>
                  <a:pt x="2519487" y="2393513"/>
                </a:lnTo>
                <a:lnTo>
                  <a:pt x="0" y="2393513"/>
                </a:lnTo>
                <a:lnTo>
                  <a:pt x="0" y="0"/>
                </a:lnTo>
                <a:close/>
              </a:path>
            </a:pathLst>
          </a:custGeom>
          <a:blipFill>
            <a:blip r:embed="rId7"/>
            <a:stretch>
              <a:fillRect l="0" t="0" r="0" b="0"/>
            </a:stretch>
          </a:blipFill>
        </p:spPr>
      </p:sp>
      <p:sp>
        <p:nvSpPr>
          <p:cNvPr name="TextBox 8" id="8"/>
          <p:cNvSpPr txBox="true"/>
          <p:nvPr/>
        </p:nvSpPr>
        <p:spPr>
          <a:xfrm rot="0">
            <a:off x="2145321" y="4414550"/>
            <a:ext cx="10909700" cy="728950"/>
          </a:xfrm>
          <a:prstGeom prst="rect">
            <a:avLst/>
          </a:prstGeom>
        </p:spPr>
        <p:txBody>
          <a:bodyPr anchor="t" rtlCol="false" tIns="0" lIns="0" bIns="0" rIns="0">
            <a:spAutoFit/>
          </a:bodyPr>
          <a:lstStyle/>
          <a:p>
            <a:pPr algn="ctr">
              <a:lnSpc>
                <a:spcPts val="5782"/>
              </a:lnSpc>
            </a:pPr>
            <a:r>
              <a:rPr lang="en-US" sz="4900" b="true">
                <a:solidFill>
                  <a:srgbClr val="FFFFFF"/>
                </a:solidFill>
                <a:latin typeface="HK Grotesk Medium"/>
                <a:ea typeface="HK Grotesk Medium"/>
                <a:cs typeface="HK Grotesk Medium"/>
                <a:sym typeface="HK Grotesk Medium"/>
              </a:rPr>
              <a:t>Thank you </a:t>
            </a:r>
          </a:p>
        </p:txBody>
      </p:sp>
    </p:spTree>
  </p:cSld>
  <p:clrMapOvr>
    <a:masterClrMapping/>
  </p:clrMapOvr>
  <p:transition spd="fast">
    <p:cover dir="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7690482" y="8660782"/>
            <a:ext cx="597518" cy="5975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71550"/>
            <a:ext cx="7572612" cy="587376"/>
          </a:xfrm>
          <a:prstGeom prst="rect">
            <a:avLst/>
          </a:prstGeom>
        </p:spPr>
        <p:txBody>
          <a:bodyPr anchor="t" rtlCol="false" tIns="0" lIns="0" bIns="0" rIns="0">
            <a:spAutoFit/>
          </a:bodyPr>
          <a:lstStyle/>
          <a:p>
            <a:pPr algn="l">
              <a:lnSpc>
                <a:spcPts val="4899"/>
              </a:lnSpc>
              <a:spcBef>
                <a:spcPct val="0"/>
              </a:spcBef>
            </a:pPr>
            <a:r>
              <a:rPr lang="en-US" sz="3499">
                <a:solidFill>
                  <a:srgbClr val="FFFFFF"/>
                </a:solidFill>
                <a:latin typeface="Open Sans"/>
                <a:ea typeface="Open Sans"/>
                <a:cs typeface="Open Sans"/>
                <a:sym typeface="Open Sans"/>
              </a:rPr>
              <a:t> Project Overview - Dashboard Page</a:t>
            </a:r>
          </a:p>
        </p:txBody>
      </p:sp>
      <p:sp>
        <p:nvSpPr>
          <p:cNvPr name="TextBox 6" id="6"/>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04</a:t>
            </a:r>
          </a:p>
        </p:txBody>
      </p:sp>
      <p:sp>
        <p:nvSpPr>
          <p:cNvPr name="Freeform 7" id="7"/>
          <p:cNvSpPr/>
          <p:nvPr/>
        </p:nvSpPr>
        <p:spPr>
          <a:xfrm flipH="false" flipV="false" rot="-6607589">
            <a:off x="15069095" y="-1597661"/>
            <a:ext cx="8106047" cy="7214381"/>
          </a:xfrm>
          <a:custGeom>
            <a:avLst/>
            <a:gdLst/>
            <a:ahLst/>
            <a:cxnLst/>
            <a:rect r="r" b="b" t="t" l="l"/>
            <a:pathLst>
              <a:path h="7214381" w="8106047">
                <a:moveTo>
                  <a:pt x="0" y="0"/>
                </a:moveTo>
                <a:lnTo>
                  <a:pt x="8106046" y="0"/>
                </a:lnTo>
                <a:lnTo>
                  <a:pt x="8106046" y="7214382"/>
                </a:lnTo>
                <a:lnTo>
                  <a:pt x="0" y="7214382"/>
                </a:lnTo>
                <a:lnTo>
                  <a:pt x="0" y="0"/>
                </a:lnTo>
                <a:close/>
              </a:path>
            </a:pathLst>
          </a:custGeom>
          <a:blipFill>
            <a:blip r:embed="rId2"/>
            <a:stretch>
              <a:fillRect l="0" t="0" r="0" b="0"/>
            </a:stretch>
          </a:blipFill>
        </p:spPr>
      </p:sp>
      <p:sp>
        <p:nvSpPr>
          <p:cNvPr name="Freeform 8" id="8"/>
          <p:cNvSpPr/>
          <p:nvPr/>
        </p:nvSpPr>
        <p:spPr>
          <a:xfrm flipH="false" flipV="false" rot="2700000">
            <a:off x="-3024323" y="6952899"/>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2"/>
            <a:stretch>
              <a:fillRect l="0" t="0" r="0" b="0"/>
            </a:stretch>
          </a:blipFill>
        </p:spPr>
      </p:sp>
      <p:sp>
        <p:nvSpPr>
          <p:cNvPr name="Freeform 9" id="9"/>
          <p:cNvSpPr/>
          <p:nvPr/>
        </p:nvSpPr>
        <p:spPr>
          <a:xfrm flipH="false" flipV="false" rot="0">
            <a:off x="1028700" y="1675195"/>
            <a:ext cx="16465721" cy="7759471"/>
          </a:xfrm>
          <a:custGeom>
            <a:avLst/>
            <a:gdLst/>
            <a:ahLst/>
            <a:cxnLst/>
            <a:rect r="r" b="b" t="t" l="l"/>
            <a:pathLst>
              <a:path h="7759471" w="16465721">
                <a:moveTo>
                  <a:pt x="0" y="0"/>
                </a:moveTo>
                <a:lnTo>
                  <a:pt x="16465721" y="0"/>
                </a:lnTo>
                <a:lnTo>
                  <a:pt x="16465721" y="7759471"/>
                </a:lnTo>
                <a:lnTo>
                  <a:pt x="0" y="7759471"/>
                </a:lnTo>
                <a:lnTo>
                  <a:pt x="0" y="0"/>
                </a:lnTo>
                <a:close/>
              </a:path>
            </a:pathLst>
          </a:custGeom>
          <a:blipFill>
            <a:blip r:embed="rId3"/>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2886289" y="1843595"/>
            <a:ext cx="6432257" cy="7414705"/>
          </a:xfrm>
          <a:custGeom>
            <a:avLst/>
            <a:gdLst/>
            <a:ahLst/>
            <a:cxnLst/>
            <a:rect r="r" b="b" t="t" l="l"/>
            <a:pathLst>
              <a:path h="7414705" w="6432257">
                <a:moveTo>
                  <a:pt x="0" y="0"/>
                </a:moveTo>
                <a:lnTo>
                  <a:pt x="6432257" y="0"/>
                </a:lnTo>
                <a:lnTo>
                  <a:pt x="6432257" y="7414705"/>
                </a:lnTo>
                <a:lnTo>
                  <a:pt x="0" y="7414705"/>
                </a:lnTo>
                <a:lnTo>
                  <a:pt x="0" y="0"/>
                </a:lnTo>
                <a:close/>
              </a:path>
            </a:pathLst>
          </a:custGeom>
          <a:blipFill>
            <a:blip r:embed="rId2"/>
            <a:stretch>
              <a:fillRect l="0" t="0" r="0" b="0"/>
            </a:stretch>
          </a:blipFill>
        </p:spPr>
      </p:sp>
      <p:sp>
        <p:nvSpPr>
          <p:cNvPr name="Freeform 3" id="3"/>
          <p:cNvSpPr/>
          <p:nvPr/>
        </p:nvSpPr>
        <p:spPr>
          <a:xfrm flipH="false" flipV="false" rot="0">
            <a:off x="10557150" y="1028700"/>
            <a:ext cx="4968621" cy="8229600"/>
          </a:xfrm>
          <a:custGeom>
            <a:avLst/>
            <a:gdLst/>
            <a:ahLst/>
            <a:cxnLst/>
            <a:rect r="r" b="b" t="t" l="l"/>
            <a:pathLst>
              <a:path h="8229600" w="4968621">
                <a:moveTo>
                  <a:pt x="0" y="0"/>
                </a:moveTo>
                <a:lnTo>
                  <a:pt x="4968621" y="0"/>
                </a:lnTo>
                <a:lnTo>
                  <a:pt x="4968621" y="8229600"/>
                </a:lnTo>
                <a:lnTo>
                  <a:pt x="0" y="8229600"/>
                </a:lnTo>
                <a:lnTo>
                  <a:pt x="0" y="0"/>
                </a:lnTo>
                <a:close/>
              </a:path>
            </a:pathLst>
          </a:custGeom>
          <a:blipFill>
            <a:blip r:embed="rId3"/>
            <a:stretch>
              <a:fillRect l="0" t="0" r="0" b="0"/>
            </a:stretch>
          </a:blipFill>
        </p:spPr>
      </p:sp>
      <p:sp>
        <p:nvSpPr>
          <p:cNvPr name="TextBox 4" id="4"/>
          <p:cNvSpPr txBox="true"/>
          <p:nvPr/>
        </p:nvSpPr>
        <p:spPr>
          <a:xfrm rot="0">
            <a:off x="1028700" y="971550"/>
            <a:ext cx="7363739" cy="587376"/>
          </a:xfrm>
          <a:prstGeom prst="rect">
            <a:avLst/>
          </a:prstGeom>
        </p:spPr>
        <p:txBody>
          <a:bodyPr anchor="t" rtlCol="false" tIns="0" lIns="0" bIns="0" rIns="0">
            <a:spAutoFit/>
          </a:bodyPr>
          <a:lstStyle/>
          <a:p>
            <a:pPr algn="l">
              <a:lnSpc>
                <a:spcPts val="4899"/>
              </a:lnSpc>
              <a:spcBef>
                <a:spcPct val="0"/>
              </a:spcBef>
            </a:pPr>
            <a:r>
              <a:rPr lang="en-US" sz="3499">
                <a:solidFill>
                  <a:srgbClr val="FFFFFF"/>
                </a:solidFill>
                <a:latin typeface="Open Sans"/>
                <a:ea typeface="Open Sans"/>
                <a:cs typeface="Open Sans"/>
                <a:sym typeface="Open Sans"/>
              </a:rPr>
              <a:t> Project Overview - Models Page</a:t>
            </a:r>
          </a:p>
        </p:txBody>
      </p:sp>
      <p:grpSp>
        <p:nvGrpSpPr>
          <p:cNvPr name="Group 5" id="5"/>
          <p:cNvGrpSpPr/>
          <p:nvPr/>
        </p:nvGrpSpPr>
        <p:grpSpPr>
          <a:xfrm rot="0">
            <a:off x="17690482" y="8660782"/>
            <a:ext cx="597518" cy="597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05</a:t>
            </a:r>
          </a:p>
        </p:txBody>
      </p:sp>
      <p:sp>
        <p:nvSpPr>
          <p:cNvPr name="Freeform 9" id="9"/>
          <p:cNvSpPr/>
          <p:nvPr/>
        </p:nvSpPr>
        <p:spPr>
          <a:xfrm flipH="false" flipV="false" rot="-5225434">
            <a:off x="15565169" y="-213874"/>
            <a:ext cx="8106047" cy="7214381"/>
          </a:xfrm>
          <a:custGeom>
            <a:avLst/>
            <a:gdLst/>
            <a:ahLst/>
            <a:cxnLst/>
            <a:rect r="r" b="b" t="t" l="l"/>
            <a:pathLst>
              <a:path h="7214381" w="8106047">
                <a:moveTo>
                  <a:pt x="0" y="0"/>
                </a:moveTo>
                <a:lnTo>
                  <a:pt x="8106047" y="0"/>
                </a:lnTo>
                <a:lnTo>
                  <a:pt x="8106047" y="7214382"/>
                </a:lnTo>
                <a:lnTo>
                  <a:pt x="0" y="7214382"/>
                </a:lnTo>
                <a:lnTo>
                  <a:pt x="0" y="0"/>
                </a:lnTo>
                <a:close/>
              </a:path>
            </a:pathLst>
          </a:custGeom>
          <a:blipFill>
            <a:blip r:embed="rId4"/>
            <a:stretch>
              <a:fillRect l="0" t="0" r="0" b="0"/>
            </a:stretch>
          </a:blipFill>
        </p:spPr>
      </p:sp>
      <p:sp>
        <p:nvSpPr>
          <p:cNvPr name="Freeform 10" id="10"/>
          <p:cNvSpPr/>
          <p:nvPr/>
        </p:nvSpPr>
        <p:spPr>
          <a:xfrm flipH="false" flipV="false" rot="5400000">
            <a:off x="-5274215" y="3515484"/>
            <a:ext cx="8106047" cy="7214381"/>
          </a:xfrm>
          <a:custGeom>
            <a:avLst/>
            <a:gdLst/>
            <a:ahLst/>
            <a:cxnLst/>
            <a:rect r="r" b="b" t="t" l="l"/>
            <a:pathLst>
              <a:path h="7214381" w="8106047">
                <a:moveTo>
                  <a:pt x="0" y="0"/>
                </a:moveTo>
                <a:lnTo>
                  <a:pt x="8106047" y="0"/>
                </a:lnTo>
                <a:lnTo>
                  <a:pt x="8106047" y="7214382"/>
                </a:lnTo>
                <a:lnTo>
                  <a:pt x="0" y="7214382"/>
                </a:lnTo>
                <a:lnTo>
                  <a:pt x="0" y="0"/>
                </a:lnTo>
                <a:close/>
              </a:path>
            </a:pathLst>
          </a:custGeom>
          <a:blipFill>
            <a:blip r:embed="rId4"/>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TextBox 2" id="2"/>
          <p:cNvSpPr txBox="true"/>
          <p:nvPr/>
        </p:nvSpPr>
        <p:spPr>
          <a:xfrm rot="0">
            <a:off x="1028700" y="971550"/>
            <a:ext cx="7885923" cy="587376"/>
          </a:xfrm>
          <a:prstGeom prst="rect">
            <a:avLst/>
          </a:prstGeom>
        </p:spPr>
        <p:txBody>
          <a:bodyPr anchor="t" rtlCol="false" tIns="0" lIns="0" bIns="0" rIns="0">
            <a:spAutoFit/>
          </a:bodyPr>
          <a:lstStyle/>
          <a:p>
            <a:pPr algn="l">
              <a:lnSpc>
                <a:spcPts val="4899"/>
              </a:lnSpc>
              <a:spcBef>
                <a:spcPct val="0"/>
              </a:spcBef>
            </a:pPr>
            <a:r>
              <a:rPr lang="en-US" sz="3499">
                <a:solidFill>
                  <a:srgbClr val="FFFFFF"/>
                </a:solidFill>
                <a:latin typeface="Open Sans"/>
                <a:ea typeface="Open Sans"/>
                <a:cs typeface="Open Sans"/>
                <a:sym typeface="Open Sans"/>
              </a:rPr>
              <a:t> Project Overview - Chatbot Page</a:t>
            </a:r>
          </a:p>
        </p:txBody>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Freeform 4" id="4"/>
          <p:cNvSpPr/>
          <p:nvPr/>
        </p:nvSpPr>
        <p:spPr>
          <a:xfrm flipH="false" flipV="false" rot="-9088749">
            <a:off x="-1401777" y="7403931"/>
            <a:ext cx="3903561" cy="3698625"/>
          </a:xfrm>
          <a:custGeom>
            <a:avLst/>
            <a:gdLst/>
            <a:ahLst/>
            <a:cxnLst/>
            <a:rect r="r" b="b" t="t" l="l"/>
            <a:pathLst>
              <a:path h="3698625" w="3903561">
                <a:moveTo>
                  <a:pt x="0" y="0"/>
                </a:moveTo>
                <a:lnTo>
                  <a:pt x="3903561" y="0"/>
                </a:lnTo>
                <a:lnTo>
                  <a:pt x="3903561" y="3698625"/>
                </a:lnTo>
                <a:lnTo>
                  <a:pt x="0" y="3698625"/>
                </a:lnTo>
                <a:lnTo>
                  <a:pt x="0" y="0"/>
                </a:lnTo>
                <a:close/>
              </a:path>
            </a:pathLst>
          </a:custGeom>
          <a:blipFill>
            <a:blip r:embed="rId2"/>
            <a:stretch>
              <a:fillRect l="0" t="0" r="0" b="0"/>
            </a:stretch>
          </a:blipFill>
        </p:spPr>
      </p:sp>
      <p:sp>
        <p:nvSpPr>
          <p:cNvPr name="Freeform 5" id="5"/>
          <p:cNvSpPr/>
          <p:nvPr/>
        </p:nvSpPr>
        <p:spPr>
          <a:xfrm flipH="false" flipV="false" rot="-9088749">
            <a:off x="16834969" y="7756609"/>
            <a:ext cx="3903561" cy="3698625"/>
          </a:xfrm>
          <a:custGeom>
            <a:avLst/>
            <a:gdLst/>
            <a:ahLst/>
            <a:cxnLst/>
            <a:rect r="r" b="b" t="t" l="l"/>
            <a:pathLst>
              <a:path h="3698625" w="3903561">
                <a:moveTo>
                  <a:pt x="0" y="0"/>
                </a:moveTo>
                <a:lnTo>
                  <a:pt x="3903561" y="0"/>
                </a:lnTo>
                <a:lnTo>
                  <a:pt x="3903561" y="3698625"/>
                </a:lnTo>
                <a:lnTo>
                  <a:pt x="0" y="3698625"/>
                </a:lnTo>
                <a:lnTo>
                  <a:pt x="0" y="0"/>
                </a:lnTo>
                <a:close/>
              </a:path>
            </a:pathLst>
          </a:custGeom>
          <a:blipFill>
            <a:blip r:embed="rId2"/>
            <a:stretch>
              <a:fillRect l="0" t="0" r="0" b="0"/>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06</a:t>
            </a:r>
          </a:p>
        </p:txBody>
      </p:sp>
      <p:sp>
        <p:nvSpPr>
          <p:cNvPr name="Freeform 10" id="10"/>
          <p:cNvSpPr/>
          <p:nvPr/>
        </p:nvSpPr>
        <p:spPr>
          <a:xfrm flipH="false" flipV="false" rot="0">
            <a:off x="1050092" y="1741691"/>
            <a:ext cx="16209208" cy="7699374"/>
          </a:xfrm>
          <a:custGeom>
            <a:avLst/>
            <a:gdLst/>
            <a:ahLst/>
            <a:cxnLst/>
            <a:rect r="r" b="b" t="t" l="l"/>
            <a:pathLst>
              <a:path h="7699374" w="16209208">
                <a:moveTo>
                  <a:pt x="0" y="0"/>
                </a:moveTo>
                <a:lnTo>
                  <a:pt x="16209208" y="0"/>
                </a:lnTo>
                <a:lnTo>
                  <a:pt x="16209208" y="7699373"/>
                </a:lnTo>
                <a:lnTo>
                  <a:pt x="0" y="7699373"/>
                </a:lnTo>
                <a:lnTo>
                  <a:pt x="0" y="0"/>
                </a:lnTo>
                <a:close/>
              </a:path>
            </a:pathLst>
          </a:custGeom>
          <a:blipFill>
            <a:blip r:embed="rId3"/>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807124" cy="807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156197" y="1227444"/>
            <a:ext cx="552131" cy="371701"/>
          </a:xfrm>
          <a:prstGeom prst="rect">
            <a:avLst/>
          </a:prstGeom>
        </p:spPr>
        <p:txBody>
          <a:bodyPr anchor="t" rtlCol="false" tIns="0" lIns="0" bIns="0" rIns="0">
            <a:spAutoFit/>
          </a:bodyPr>
          <a:lstStyle/>
          <a:p>
            <a:pPr algn="ctr">
              <a:lnSpc>
                <a:spcPts val="3096"/>
              </a:lnSpc>
              <a:spcBef>
                <a:spcPct val="0"/>
              </a:spcBef>
            </a:pPr>
            <a:r>
              <a:rPr lang="en-US" b="true" sz="2212">
                <a:solidFill>
                  <a:srgbClr val="151A18"/>
                </a:solidFill>
                <a:latin typeface="Open Sans Bold"/>
                <a:ea typeface="Open Sans Bold"/>
                <a:cs typeface="Open Sans Bold"/>
                <a:sym typeface="Open Sans Bold"/>
              </a:rPr>
              <a:t>02</a:t>
            </a:r>
          </a:p>
        </p:txBody>
      </p:sp>
      <p:sp>
        <p:nvSpPr>
          <p:cNvPr name="TextBox 6" id="6"/>
          <p:cNvSpPr txBox="true"/>
          <p:nvPr/>
        </p:nvSpPr>
        <p:spPr>
          <a:xfrm rot="0">
            <a:off x="2239548" y="1109999"/>
            <a:ext cx="6606573" cy="587376"/>
          </a:xfrm>
          <a:prstGeom prst="rect">
            <a:avLst/>
          </a:prstGeom>
        </p:spPr>
        <p:txBody>
          <a:bodyPr anchor="t" rtlCol="false" tIns="0" lIns="0" bIns="0" rIns="0">
            <a:spAutoFit/>
          </a:bodyPr>
          <a:lstStyle/>
          <a:p>
            <a:pPr algn="l">
              <a:lnSpc>
                <a:spcPts val="4899"/>
              </a:lnSpc>
              <a:spcBef>
                <a:spcPct val="0"/>
              </a:spcBef>
            </a:pPr>
            <a:r>
              <a:rPr lang="en-US" sz="3499">
                <a:solidFill>
                  <a:srgbClr val="FFFFFF"/>
                </a:solidFill>
                <a:latin typeface="Open Sans"/>
                <a:ea typeface="Open Sans"/>
                <a:cs typeface="Open Sans"/>
                <a:sym typeface="Open Sans"/>
              </a:rPr>
              <a:t>Technical Implementation</a:t>
            </a:r>
          </a:p>
        </p:txBody>
      </p:sp>
      <p:sp>
        <p:nvSpPr>
          <p:cNvPr name="Freeform 7" id="7"/>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Freeform 8" id="8"/>
          <p:cNvSpPr/>
          <p:nvPr/>
        </p:nvSpPr>
        <p:spPr>
          <a:xfrm flipH="false" flipV="false" rot="-9088749">
            <a:off x="15998769" y="7408988"/>
            <a:ext cx="3903561" cy="3698625"/>
          </a:xfrm>
          <a:custGeom>
            <a:avLst/>
            <a:gdLst/>
            <a:ahLst/>
            <a:cxnLst/>
            <a:rect r="r" b="b" t="t" l="l"/>
            <a:pathLst>
              <a:path h="3698625" w="3903561">
                <a:moveTo>
                  <a:pt x="0" y="0"/>
                </a:moveTo>
                <a:lnTo>
                  <a:pt x="3903562" y="0"/>
                </a:lnTo>
                <a:lnTo>
                  <a:pt x="3903562" y="3698624"/>
                </a:lnTo>
                <a:lnTo>
                  <a:pt x="0" y="3698624"/>
                </a:lnTo>
                <a:lnTo>
                  <a:pt x="0" y="0"/>
                </a:lnTo>
                <a:close/>
              </a:path>
            </a:pathLst>
          </a:custGeom>
          <a:blipFill>
            <a:blip r:embed="rId2"/>
            <a:stretch>
              <a:fillRect l="0" t="0" r="0" b="0"/>
            </a:stretch>
          </a:blipFill>
        </p:spPr>
      </p:sp>
      <p:sp>
        <p:nvSpPr>
          <p:cNvPr name="Freeform 9" id="9"/>
          <p:cNvSpPr/>
          <p:nvPr/>
        </p:nvSpPr>
        <p:spPr>
          <a:xfrm flipH="false" flipV="false" rot="0">
            <a:off x="7902638" y="2198831"/>
            <a:ext cx="9356662" cy="6573055"/>
          </a:xfrm>
          <a:custGeom>
            <a:avLst/>
            <a:gdLst/>
            <a:ahLst/>
            <a:cxnLst/>
            <a:rect r="r" b="b" t="t" l="l"/>
            <a:pathLst>
              <a:path h="6573055" w="9356662">
                <a:moveTo>
                  <a:pt x="0" y="0"/>
                </a:moveTo>
                <a:lnTo>
                  <a:pt x="9356662" y="0"/>
                </a:lnTo>
                <a:lnTo>
                  <a:pt x="9356662" y="6573055"/>
                </a:lnTo>
                <a:lnTo>
                  <a:pt x="0" y="6573055"/>
                </a:lnTo>
                <a:lnTo>
                  <a:pt x="0" y="0"/>
                </a:lnTo>
                <a:close/>
              </a:path>
            </a:pathLst>
          </a:custGeom>
          <a:blipFill>
            <a:blip r:embed="rId3"/>
            <a:stretch>
              <a:fillRect l="0" t="0" r="0" b="0"/>
            </a:stretch>
          </a:blipFill>
        </p:spPr>
      </p:sp>
      <p:sp>
        <p:nvSpPr>
          <p:cNvPr name="Freeform 10" id="10"/>
          <p:cNvSpPr/>
          <p:nvPr/>
        </p:nvSpPr>
        <p:spPr>
          <a:xfrm flipH="false" flipV="false" rot="-9088749">
            <a:off x="-243453" y="7822480"/>
            <a:ext cx="3903561" cy="3698625"/>
          </a:xfrm>
          <a:custGeom>
            <a:avLst/>
            <a:gdLst/>
            <a:ahLst/>
            <a:cxnLst/>
            <a:rect r="r" b="b" t="t" l="l"/>
            <a:pathLst>
              <a:path h="3698625" w="3903561">
                <a:moveTo>
                  <a:pt x="0" y="0"/>
                </a:moveTo>
                <a:lnTo>
                  <a:pt x="3903562" y="0"/>
                </a:lnTo>
                <a:lnTo>
                  <a:pt x="3903562" y="3698624"/>
                </a:lnTo>
                <a:lnTo>
                  <a:pt x="0" y="3698624"/>
                </a:lnTo>
                <a:lnTo>
                  <a:pt x="0" y="0"/>
                </a:lnTo>
                <a:close/>
              </a:path>
            </a:pathLst>
          </a:custGeom>
          <a:blipFill>
            <a:blip r:embed="rId2"/>
            <a:stretch>
              <a:fillRect l="0" t="0" r="0" b="0"/>
            </a:stretch>
          </a:blipFill>
        </p:spPr>
      </p:sp>
      <p:sp>
        <p:nvSpPr>
          <p:cNvPr name="TextBox 11" id="11"/>
          <p:cNvSpPr txBox="true"/>
          <p:nvPr/>
        </p:nvSpPr>
        <p:spPr>
          <a:xfrm rot="0">
            <a:off x="1028700" y="2308432"/>
            <a:ext cx="6379602" cy="6480188"/>
          </a:xfrm>
          <a:prstGeom prst="rect">
            <a:avLst/>
          </a:prstGeom>
        </p:spPr>
        <p:txBody>
          <a:bodyPr anchor="t" rtlCol="false" tIns="0" lIns="0" bIns="0" rIns="0">
            <a:spAutoFit/>
          </a:bodyPr>
          <a:lstStyle/>
          <a:p>
            <a:pPr algn="l">
              <a:lnSpc>
                <a:spcPts val="3968"/>
              </a:lnSpc>
            </a:pPr>
            <a:r>
              <a:rPr lang="en-US" sz="2834">
                <a:solidFill>
                  <a:srgbClr val="FFFFFF"/>
                </a:solidFill>
                <a:latin typeface="Canva Sans"/>
                <a:ea typeface="Canva Sans"/>
                <a:cs typeface="Canva Sans"/>
                <a:sym typeface="Canva Sans"/>
              </a:rPr>
              <a:t>Our project is divi</a:t>
            </a:r>
            <a:r>
              <a:rPr lang="en-US" sz="2834">
                <a:solidFill>
                  <a:srgbClr val="FFFFFF"/>
                </a:solidFill>
                <a:latin typeface="Canva Sans"/>
                <a:ea typeface="Canva Sans"/>
                <a:cs typeface="Canva Sans"/>
                <a:sym typeface="Canva Sans"/>
              </a:rPr>
              <a:t>ded into three main technical components:</a:t>
            </a:r>
          </a:p>
          <a:p>
            <a:pPr algn="l" marL="612070" indent="-306035" lvl="1">
              <a:lnSpc>
                <a:spcPts val="3968"/>
              </a:lnSpc>
              <a:buAutoNum type="arabicPeriod" startAt="1"/>
            </a:pPr>
            <a:r>
              <a:rPr lang="en-US" sz="2834">
                <a:solidFill>
                  <a:srgbClr val="FFFFFF"/>
                </a:solidFill>
                <a:latin typeface="Canva Sans"/>
                <a:ea typeface="Canva Sans"/>
                <a:cs typeface="Canva Sans"/>
                <a:sym typeface="Canva Sans"/>
              </a:rPr>
              <a:t>Web Scraping, Building a Data Warehouse (DW), and ETL.</a:t>
            </a:r>
          </a:p>
          <a:p>
            <a:pPr algn="l" marL="612070" indent="-306035" lvl="1">
              <a:lnSpc>
                <a:spcPts val="3968"/>
              </a:lnSpc>
              <a:buAutoNum type="arabicPeriod" startAt="1"/>
            </a:pPr>
            <a:r>
              <a:rPr lang="en-US" sz="2834">
                <a:solidFill>
                  <a:srgbClr val="FFFFFF"/>
                </a:solidFill>
                <a:latin typeface="Canva Sans"/>
                <a:ea typeface="Canva Sans"/>
                <a:cs typeface="Canva Sans"/>
                <a:sym typeface="Canva Sans"/>
              </a:rPr>
              <a:t>Building a Machine Learning Model.</a:t>
            </a:r>
          </a:p>
          <a:p>
            <a:pPr algn="l" marL="612070" indent="-306035" lvl="1">
              <a:lnSpc>
                <a:spcPts val="3968"/>
              </a:lnSpc>
              <a:buAutoNum type="arabicPeriod" startAt="1"/>
            </a:pPr>
            <a:r>
              <a:rPr lang="en-US" sz="2834">
                <a:solidFill>
                  <a:srgbClr val="FFFFFF"/>
                </a:solidFill>
                <a:latin typeface="Canva Sans"/>
                <a:ea typeface="Canva Sans"/>
                <a:cs typeface="Canva Sans"/>
                <a:sym typeface="Canva Sans"/>
              </a:rPr>
              <a:t>Building a Chatbot and Web Application.</a:t>
            </a:r>
          </a:p>
          <a:p>
            <a:pPr algn="l">
              <a:lnSpc>
                <a:spcPts val="3968"/>
              </a:lnSpc>
            </a:pPr>
            <a:r>
              <a:rPr lang="en-US" sz="2834">
                <a:solidFill>
                  <a:srgbClr val="FFFFFF"/>
                </a:solidFill>
                <a:latin typeface="Canva Sans"/>
                <a:ea typeface="Canva Sans"/>
                <a:cs typeface="Canva Sans"/>
                <a:sym typeface="Canva Sans"/>
              </a:rPr>
              <a:t>each focusing on a critical aspect of development and functionality. The following diagram provides an overview of the entire workflow and the tools used in each stage.</a:t>
            </a:r>
          </a:p>
        </p:txBody>
      </p:sp>
      <p:grpSp>
        <p:nvGrpSpPr>
          <p:cNvPr name="Group 12" id="12"/>
          <p:cNvGrpSpPr/>
          <p:nvPr/>
        </p:nvGrpSpPr>
        <p:grpSpPr>
          <a:xfrm rot="0">
            <a:off x="17690482" y="8660782"/>
            <a:ext cx="597518" cy="5975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07</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10533108" y="3423943"/>
            <a:ext cx="6477845" cy="4834207"/>
          </a:xfrm>
          <a:custGeom>
            <a:avLst/>
            <a:gdLst/>
            <a:ahLst/>
            <a:cxnLst/>
            <a:rect r="r" b="b" t="t" l="l"/>
            <a:pathLst>
              <a:path h="4834207" w="6477845">
                <a:moveTo>
                  <a:pt x="0" y="0"/>
                </a:moveTo>
                <a:lnTo>
                  <a:pt x="6477846" y="0"/>
                </a:lnTo>
                <a:lnTo>
                  <a:pt x="6477846" y="4834208"/>
                </a:lnTo>
                <a:lnTo>
                  <a:pt x="0" y="4834208"/>
                </a:lnTo>
                <a:lnTo>
                  <a:pt x="0" y="0"/>
                </a:lnTo>
                <a:close/>
              </a:path>
            </a:pathLst>
          </a:custGeom>
          <a:blipFill>
            <a:blip r:embed="rId2"/>
            <a:stretch>
              <a:fillRect l="0" t="0" r="0" b="-34372"/>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28700" y="962025"/>
            <a:ext cx="7008832" cy="1144904"/>
          </a:xfrm>
          <a:prstGeom prst="rect">
            <a:avLst/>
          </a:prstGeom>
        </p:spPr>
        <p:txBody>
          <a:bodyPr anchor="t" rtlCol="false" tIns="0" lIns="0" bIns="0" rIns="0">
            <a:spAutoFit/>
          </a:bodyPr>
          <a:lstStyle/>
          <a:p>
            <a:pPr algn="ctr" marL="712480" indent="-356240" lvl="1">
              <a:lnSpc>
                <a:spcPts val="4620"/>
              </a:lnSpc>
              <a:buAutoNum type="arabicPeriod" startAt="1"/>
            </a:pPr>
            <a:r>
              <a:rPr lang="en-US" b="true" sz="3300">
                <a:solidFill>
                  <a:srgbClr val="FFFFFF"/>
                </a:solidFill>
                <a:latin typeface="Canva Sans Bold"/>
                <a:ea typeface="Canva Sans Bold"/>
                <a:cs typeface="Canva Sans Bold"/>
                <a:sym typeface="Canva Sans Bold"/>
              </a:rPr>
              <a:t>Web Scraping, Building a Data Warehouse (DW), and ETL:</a:t>
            </a:r>
          </a:p>
        </p:txBody>
      </p:sp>
      <p:sp>
        <p:nvSpPr>
          <p:cNvPr name="TextBox 5" id="5"/>
          <p:cNvSpPr txBox="true"/>
          <p:nvPr/>
        </p:nvSpPr>
        <p:spPr>
          <a:xfrm rot="0">
            <a:off x="1028700" y="2562438"/>
            <a:ext cx="9504408" cy="6105519"/>
          </a:xfrm>
          <a:prstGeom prst="rect">
            <a:avLst/>
          </a:prstGeom>
        </p:spPr>
        <p:txBody>
          <a:bodyPr anchor="t" rtlCol="false" tIns="0" lIns="0" bIns="0" rIns="0">
            <a:spAutoFit/>
          </a:bodyPr>
          <a:lstStyle/>
          <a:p>
            <a:pPr algn="l">
              <a:lnSpc>
                <a:spcPts val="4412"/>
              </a:lnSpc>
            </a:pPr>
            <a:r>
              <a:rPr lang="en-US" sz="3151">
                <a:solidFill>
                  <a:srgbClr val="FFFFFF"/>
                </a:solidFill>
                <a:latin typeface="Canva Sans"/>
                <a:ea typeface="Canva Sans"/>
                <a:cs typeface="Canva Sans"/>
                <a:sym typeface="Canva Sans"/>
              </a:rPr>
              <a:t>Our project starts with good planning, and since we will need data, it was necessary to build a data warehouse for this project's analytical needs.</a:t>
            </a:r>
          </a:p>
          <a:p>
            <a:pPr algn="l">
              <a:lnSpc>
                <a:spcPts val="4412"/>
              </a:lnSpc>
            </a:pPr>
          </a:p>
          <a:p>
            <a:pPr algn="l">
              <a:lnSpc>
                <a:spcPts val="4412"/>
              </a:lnSpc>
            </a:pPr>
            <a:r>
              <a:rPr lang="en-US" sz="3151">
                <a:solidFill>
                  <a:srgbClr val="FFFFFF"/>
                </a:solidFill>
                <a:latin typeface="Canva Sans"/>
                <a:ea typeface="Canva Sans"/>
                <a:cs typeface="Canva Sans"/>
                <a:sym typeface="Canva Sans"/>
              </a:rPr>
              <a:t>We used PostgreSQL to build the warehouse, although it’s not the right option to build professional data warehouses on an enterprise level, it satisfies the needs of this project by being beginner-friendly, free, and with wide support and documentation across the internet.</a:t>
            </a:r>
          </a:p>
        </p:txBody>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Freeform 7" id="7"/>
          <p:cNvSpPr/>
          <p:nvPr/>
        </p:nvSpPr>
        <p:spPr>
          <a:xfrm flipH="false" flipV="false" rot="-4924866">
            <a:off x="15460733" y="125546"/>
            <a:ext cx="8106047" cy="7214381"/>
          </a:xfrm>
          <a:custGeom>
            <a:avLst/>
            <a:gdLst/>
            <a:ahLst/>
            <a:cxnLst/>
            <a:rect r="r" b="b" t="t" l="l"/>
            <a:pathLst>
              <a:path h="7214381" w="8106047">
                <a:moveTo>
                  <a:pt x="0" y="0"/>
                </a:moveTo>
                <a:lnTo>
                  <a:pt x="8106046" y="0"/>
                </a:lnTo>
                <a:lnTo>
                  <a:pt x="8106046" y="7214381"/>
                </a:lnTo>
                <a:lnTo>
                  <a:pt x="0" y="7214381"/>
                </a:lnTo>
                <a:lnTo>
                  <a:pt x="0" y="0"/>
                </a:lnTo>
                <a:close/>
              </a:path>
            </a:pathLst>
          </a:custGeom>
          <a:blipFill>
            <a:blip r:embed="rId4"/>
            <a:stretch>
              <a:fillRect l="0" t="0" r="0" b="0"/>
            </a:stretch>
          </a:blipFill>
        </p:spPr>
      </p:sp>
      <p:grpSp>
        <p:nvGrpSpPr>
          <p:cNvPr name="Group 8" id="8"/>
          <p:cNvGrpSpPr/>
          <p:nvPr/>
        </p:nvGrpSpPr>
        <p:grpSpPr>
          <a:xfrm rot="0">
            <a:off x="17690482" y="8660782"/>
            <a:ext cx="597518" cy="5975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08</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51A18"/>
        </a:solidFill>
      </p:bgPr>
    </p:bg>
    <p:spTree>
      <p:nvGrpSpPr>
        <p:cNvPr id="1" name=""/>
        <p:cNvGrpSpPr/>
        <p:nvPr/>
      </p:nvGrpSpPr>
      <p:grpSpPr>
        <a:xfrm>
          <a:off x="0" y="0"/>
          <a:ext cx="0" cy="0"/>
          <a:chOff x="0" y="0"/>
          <a:chExt cx="0" cy="0"/>
        </a:xfrm>
      </p:grpSpPr>
      <p:sp>
        <p:nvSpPr>
          <p:cNvPr name="Freeform 2" id="2"/>
          <p:cNvSpPr/>
          <p:nvPr/>
        </p:nvSpPr>
        <p:spPr>
          <a:xfrm flipH="false" flipV="false" rot="0">
            <a:off x="8178797" y="2403815"/>
            <a:ext cx="9080503" cy="5479370"/>
          </a:xfrm>
          <a:custGeom>
            <a:avLst/>
            <a:gdLst/>
            <a:ahLst/>
            <a:cxnLst/>
            <a:rect r="r" b="b" t="t" l="l"/>
            <a:pathLst>
              <a:path h="5479370" w="9080503">
                <a:moveTo>
                  <a:pt x="0" y="0"/>
                </a:moveTo>
                <a:lnTo>
                  <a:pt x="9080503" y="0"/>
                </a:lnTo>
                <a:lnTo>
                  <a:pt x="9080503" y="5479370"/>
                </a:lnTo>
                <a:lnTo>
                  <a:pt x="0" y="5479370"/>
                </a:lnTo>
                <a:lnTo>
                  <a:pt x="0" y="0"/>
                </a:lnTo>
                <a:close/>
              </a:path>
            </a:pathLst>
          </a:custGeom>
          <a:blipFill>
            <a:blip r:embed="rId2"/>
            <a:stretch>
              <a:fillRect l="0" t="0" r="0" b="0"/>
            </a:stretch>
          </a:blipFill>
        </p:spPr>
      </p:sp>
      <p:sp>
        <p:nvSpPr>
          <p:cNvPr name="Freeform 3" id="3"/>
          <p:cNvSpPr/>
          <p:nvPr/>
        </p:nvSpPr>
        <p:spPr>
          <a:xfrm flipH="false" flipV="false" rot="-9405225">
            <a:off x="-1814445" y="-2881855"/>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3"/>
            <a:stretch>
              <a:fillRect l="0" t="0" r="0" b="0"/>
            </a:stretch>
          </a:blipFill>
        </p:spPr>
      </p:sp>
      <p:sp>
        <p:nvSpPr>
          <p:cNvPr name="TextBox 4" id="4"/>
          <p:cNvSpPr txBox="true"/>
          <p:nvPr/>
        </p:nvSpPr>
        <p:spPr>
          <a:xfrm rot="0">
            <a:off x="1028700" y="962025"/>
            <a:ext cx="6574550" cy="8488013"/>
          </a:xfrm>
          <a:prstGeom prst="rect">
            <a:avLst/>
          </a:prstGeom>
        </p:spPr>
        <p:txBody>
          <a:bodyPr anchor="t" rtlCol="false" tIns="0" lIns="0" bIns="0" rIns="0">
            <a:spAutoFit/>
          </a:bodyPr>
          <a:lstStyle/>
          <a:p>
            <a:pPr algn="l">
              <a:lnSpc>
                <a:spcPts val="4821"/>
              </a:lnSpc>
            </a:pPr>
            <a:r>
              <a:rPr lang="en-US" sz="3443">
                <a:solidFill>
                  <a:srgbClr val="FFFFFF"/>
                </a:solidFill>
                <a:latin typeface="Canva Sans"/>
                <a:ea typeface="Canva Sans"/>
                <a:cs typeface="Canva Sans"/>
                <a:sym typeface="Canva Sans"/>
              </a:rPr>
              <a:t>Now building the schema for a warehouse is not the same as for a relational database, so we used a star(snowflake) schema for it.</a:t>
            </a:r>
          </a:p>
          <a:p>
            <a:pPr algn="l">
              <a:lnSpc>
                <a:spcPts val="4821"/>
              </a:lnSpc>
            </a:pPr>
          </a:p>
          <a:p>
            <a:pPr algn="l">
              <a:lnSpc>
                <a:spcPts val="4821"/>
              </a:lnSpc>
            </a:pPr>
            <a:r>
              <a:rPr lang="en-US" sz="3443">
                <a:solidFill>
                  <a:srgbClr val="FFFFFF"/>
                </a:solidFill>
                <a:latin typeface="Canva Sans"/>
                <a:ea typeface="Canva Sans"/>
                <a:cs typeface="Canva Sans"/>
                <a:sym typeface="Canva Sans"/>
              </a:rPr>
              <a:t>Throughout working on this project, we started to notice that we didn’t want a lot of the columns from all the data, that’s why we shrank the warehouse by a huge margin from the beginning of this project.</a:t>
            </a:r>
          </a:p>
        </p:txBody>
      </p:sp>
      <p:sp>
        <p:nvSpPr>
          <p:cNvPr name="Freeform 5" id="5"/>
          <p:cNvSpPr/>
          <p:nvPr/>
        </p:nvSpPr>
        <p:spPr>
          <a:xfrm flipH="false" flipV="false" rot="1041278">
            <a:off x="13951247" y="5992710"/>
            <a:ext cx="6135171" cy="7102948"/>
          </a:xfrm>
          <a:custGeom>
            <a:avLst/>
            <a:gdLst/>
            <a:ahLst/>
            <a:cxnLst/>
            <a:rect r="r" b="b" t="t" l="l"/>
            <a:pathLst>
              <a:path h="7102948" w="6135171">
                <a:moveTo>
                  <a:pt x="0" y="0"/>
                </a:moveTo>
                <a:lnTo>
                  <a:pt x="6135172" y="0"/>
                </a:lnTo>
                <a:lnTo>
                  <a:pt x="6135172" y="7102948"/>
                </a:lnTo>
                <a:lnTo>
                  <a:pt x="0" y="7102948"/>
                </a:lnTo>
                <a:lnTo>
                  <a:pt x="0" y="0"/>
                </a:lnTo>
                <a:close/>
              </a:path>
            </a:pathLst>
          </a:custGeom>
          <a:blipFill>
            <a:blip r:embed="rId4"/>
            <a:stretch>
              <a:fillRect l="0" t="0" r="0" b="0"/>
            </a:stretch>
          </a:blipFill>
        </p:spPr>
      </p:sp>
      <p:grpSp>
        <p:nvGrpSpPr>
          <p:cNvPr name="Group 6" id="6"/>
          <p:cNvGrpSpPr/>
          <p:nvPr/>
        </p:nvGrpSpPr>
        <p:grpSpPr>
          <a:xfrm rot="0">
            <a:off x="17690482" y="8660782"/>
            <a:ext cx="597518" cy="5975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778985" y="8841506"/>
            <a:ext cx="420513"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51A18"/>
                </a:solidFill>
                <a:latin typeface="Open Sans Bold"/>
                <a:ea typeface="Open Sans Bold"/>
                <a:cs typeface="Open Sans Bold"/>
                <a:sym typeface="Open Sans Bold"/>
              </a:rPr>
              <a:t>09</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DAGaApl015Y</dc:identifier>
  <dcterms:modified xsi:type="dcterms:W3CDTF">2011-08-01T06:04:30Z</dcterms:modified>
  <cp:revision>1</cp:revision>
  <dc:title>Smart home Advisour</dc:title>
</cp:coreProperties>
</file>